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60" r:id="rId1"/>
  </p:sldMasterIdLst>
  <p:notesMasterIdLst>
    <p:notesMasterId r:id="rId44"/>
  </p:notesMasterIdLst>
  <p:handoutMasterIdLst>
    <p:handoutMasterId r:id="rId45"/>
  </p:handoutMasterIdLst>
  <p:sldIdLst>
    <p:sldId id="328" r:id="rId2"/>
    <p:sldId id="270" r:id="rId3"/>
    <p:sldId id="332" r:id="rId4"/>
    <p:sldId id="272" r:id="rId5"/>
    <p:sldId id="273" r:id="rId6"/>
    <p:sldId id="274" r:id="rId7"/>
    <p:sldId id="280" r:id="rId8"/>
    <p:sldId id="281" r:id="rId9"/>
    <p:sldId id="282" r:id="rId10"/>
    <p:sldId id="285" r:id="rId11"/>
    <p:sldId id="287" r:id="rId12"/>
    <p:sldId id="288" r:id="rId13"/>
    <p:sldId id="289" r:id="rId14"/>
    <p:sldId id="290" r:id="rId15"/>
    <p:sldId id="291" r:id="rId16"/>
    <p:sldId id="292" r:id="rId17"/>
    <p:sldId id="284" r:id="rId18"/>
    <p:sldId id="286" r:id="rId19"/>
    <p:sldId id="293" r:id="rId20"/>
    <p:sldId id="294" r:id="rId21"/>
    <p:sldId id="297" r:id="rId22"/>
    <p:sldId id="298" r:id="rId23"/>
    <p:sldId id="299" r:id="rId24"/>
    <p:sldId id="300" r:id="rId25"/>
    <p:sldId id="301" r:id="rId26"/>
    <p:sldId id="258" r:id="rId27"/>
    <p:sldId id="262" r:id="rId28"/>
    <p:sldId id="263" r:id="rId29"/>
    <p:sldId id="264" r:id="rId30"/>
    <p:sldId id="265" r:id="rId31"/>
    <p:sldId id="266" r:id="rId32"/>
    <p:sldId id="267" r:id="rId33"/>
    <p:sldId id="259" r:id="rId34"/>
    <p:sldId id="275" r:id="rId35"/>
    <p:sldId id="276" r:id="rId36"/>
    <p:sldId id="277" r:id="rId37"/>
    <p:sldId id="278" r:id="rId38"/>
    <p:sldId id="268" r:id="rId39"/>
    <p:sldId id="269" r:id="rId40"/>
    <p:sldId id="260" r:id="rId41"/>
    <p:sldId id="261" r:id="rId42"/>
    <p:sldId id="330" r:id="rId43"/>
  </p:sldIdLst>
  <p:sldSz cx="9144000" cy="6858000" type="screen4x3"/>
  <p:notesSz cx="6858000" cy="9144000"/>
  <p:defaultTextStyle>
    <a:defPPr>
      <a:defRPr lang="en-US"/>
    </a:defPPr>
    <a:lvl1pPr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1pPr>
    <a:lvl2pPr marL="4572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2pPr>
    <a:lvl3pPr marL="9144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3pPr>
    <a:lvl4pPr marL="13716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4pPr>
    <a:lvl5pPr marL="1828800" algn="l" rtl="0" eaLnBrk="0" fontAlgn="base" hangingPunct="0">
      <a:spcBef>
        <a:spcPct val="0"/>
      </a:spcBef>
      <a:spcAft>
        <a:spcPct val="0"/>
      </a:spcAft>
      <a:defRPr sz="2400" kern="1200">
        <a:solidFill>
          <a:schemeClr val="tx1"/>
        </a:solidFill>
        <a:latin typeface="Arial" charset="0"/>
        <a:ea typeface="ＭＳ Ｐゴシック" pitchFamily="1" charset="-128"/>
        <a:cs typeface="+mn-cs"/>
      </a:defRPr>
    </a:lvl5pPr>
    <a:lvl6pPr marL="2286000" algn="l" defTabSz="914400" rtl="0" eaLnBrk="1" latinLnBrk="0" hangingPunct="1">
      <a:defRPr sz="2400" kern="1200">
        <a:solidFill>
          <a:schemeClr val="tx1"/>
        </a:solidFill>
        <a:latin typeface="Arial" charset="0"/>
        <a:ea typeface="ＭＳ Ｐゴシック" pitchFamily="1" charset="-128"/>
        <a:cs typeface="+mn-cs"/>
      </a:defRPr>
    </a:lvl6pPr>
    <a:lvl7pPr marL="2743200" algn="l" defTabSz="914400" rtl="0" eaLnBrk="1" latinLnBrk="0" hangingPunct="1">
      <a:defRPr sz="2400" kern="1200">
        <a:solidFill>
          <a:schemeClr val="tx1"/>
        </a:solidFill>
        <a:latin typeface="Arial" charset="0"/>
        <a:ea typeface="ＭＳ Ｐゴシック" pitchFamily="1" charset="-128"/>
        <a:cs typeface="+mn-cs"/>
      </a:defRPr>
    </a:lvl7pPr>
    <a:lvl8pPr marL="3200400" algn="l" defTabSz="914400" rtl="0" eaLnBrk="1" latinLnBrk="0" hangingPunct="1">
      <a:defRPr sz="2400" kern="1200">
        <a:solidFill>
          <a:schemeClr val="tx1"/>
        </a:solidFill>
        <a:latin typeface="Arial" charset="0"/>
        <a:ea typeface="ＭＳ Ｐゴシック" pitchFamily="1" charset="-128"/>
        <a:cs typeface="+mn-cs"/>
      </a:defRPr>
    </a:lvl8pPr>
    <a:lvl9pPr marL="3657600" algn="l" defTabSz="914400" rtl="0" eaLnBrk="1" latinLnBrk="0" hangingPunct="1">
      <a:defRPr sz="2400" kern="1200">
        <a:solidFill>
          <a:schemeClr val="tx1"/>
        </a:solidFill>
        <a:latin typeface="Arial" charset="0"/>
        <a:ea typeface="ＭＳ Ｐゴシック" pitchFamily="1"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912" autoAdjust="0"/>
    <p:restoredTop sz="90935" autoAdjust="0"/>
  </p:normalViewPr>
  <p:slideViewPr>
    <p:cSldViewPr>
      <p:cViewPr>
        <p:scale>
          <a:sx n="90" d="100"/>
          <a:sy n="90" d="100"/>
        </p:scale>
        <p:origin x="-762" y="-72"/>
      </p:cViewPr>
      <p:guideLst>
        <p:guide orient="horz" pos="2160"/>
        <p:guide pos="2880"/>
      </p:guideLst>
    </p:cSldViewPr>
  </p:slideViewPr>
  <p:outlineViewPr>
    <p:cViewPr>
      <p:scale>
        <a:sx n="33" d="100"/>
        <a:sy n="33" d="100"/>
      </p:scale>
      <p:origin x="54" y="2034"/>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738"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116739"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116740"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pPr>
              <a:defRPr/>
            </a:pPr>
            <a:r>
              <a:rPr lang="en-US"/>
              <a:t>Join us in visioning elimination of S &amp; R for all</a:t>
            </a:r>
            <a:endParaRPr lang="en-US" dirty="0"/>
          </a:p>
        </p:txBody>
      </p:sp>
      <p:sp>
        <p:nvSpPr>
          <p:cNvPr id="116741"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D44B50AE-F07E-4619-8E8F-5CD4135D0BE1}" type="slidenum">
              <a:rPr lang="en-US"/>
              <a:pPr>
                <a:defRPr/>
              </a:pPr>
              <a:t>‹#›</a:t>
            </a:fld>
            <a:endParaRPr lang="en-US" dirty="0"/>
          </a:p>
        </p:txBody>
      </p:sp>
    </p:spTree>
    <p:extLst>
      <p:ext uri="{BB962C8B-B14F-4D97-AF65-F5344CB8AC3E}">
        <p14:creationId xmlns:p14="http://schemas.microsoft.com/office/powerpoint/2010/main" val="2975940123"/>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hdr" sz="quarter"/>
          </p:nvPr>
        </p:nvSpPr>
        <p:spPr bwMode="auto">
          <a:xfrm>
            <a:off x="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4579" name="Rectangle 3"/>
          <p:cNvSpPr>
            <a:spLocks noGrp="1" noChangeArrowheads="1"/>
          </p:cNvSpPr>
          <p:nvPr>
            <p:ph type="dt" idx="1"/>
          </p:nvPr>
        </p:nvSpPr>
        <p:spPr bwMode="auto">
          <a:xfrm>
            <a:off x="3886200" y="0"/>
            <a:ext cx="29718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5632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1"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4582"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defRPr sz="1200"/>
            </a:lvl1pPr>
          </a:lstStyle>
          <a:p>
            <a:pPr>
              <a:defRPr/>
            </a:pPr>
            <a:r>
              <a:rPr lang="en-US"/>
              <a:t>Join us in visioning elimination of S &amp; R for all</a:t>
            </a:r>
            <a:endParaRPr lang="en-US" dirty="0"/>
          </a:p>
        </p:txBody>
      </p:sp>
      <p:sp>
        <p:nvSpPr>
          <p:cNvPr id="24583"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lvl1pPr algn="r">
              <a:defRPr sz="1200"/>
            </a:lvl1pPr>
          </a:lstStyle>
          <a:p>
            <a:pPr>
              <a:defRPr/>
            </a:pPr>
            <a:fld id="{3379ACE5-ED68-487D-8F9E-1E0DE0FFBBEF}" type="slidenum">
              <a:rPr lang="en-US"/>
              <a:pPr>
                <a:defRPr/>
              </a:pPr>
              <a:t>‹#›</a:t>
            </a:fld>
            <a:endParaRPr lang="en-US" dirty="0"/>
          </a:p>
        </p:txBody>
      </p:sp>
    </p:spTree>
    <p:extLst>
      <p:ext uri="{BB962C8B-B14F-4D97-AF65-F5344CB8AC3E}">
        <p14:creationId xmlns:p14="http://schemas.microsoft.com/office/powerpoint/2010/main" val="2614266604"/>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1"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a:ln/>
        </p:spPr>
      </p:sp>
      <p:sp>
        <p:nvSpPr>
          <p:cNvPr id="573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573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F1943E7D-04BE-4D07-B5CB-6AEB89076A81}" type="slidenum">
              <a:rPr lang="en-US" altLang="en-US" sz="1200" smtClean="0"/>
              <a:pPr/>
              <a:t>1</a:t>
            </a:fld>
            <a:endParaRPr lang="en-US" altLang="en-US" sz="1200" smtClean="0"/>
          </a:p>
        </p:txBody>
      </p:sp>
      <p:sp>
        <p:nvSpPr>
          <p:cNvPr id="57349" name="Footer Placeholder 4"/>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E044C9DA-9F99-4BEE-8434-C3E1ED166024}" type="slidenum">
              <a:rPr lang="en-US" altLang="en-US" sz="1200" smtClean="0"/>
              <a:pPr/>
              <a:t>17</a:t>
            </a:fld>
            <a:endParaRPr lang="en-US" altLang="en-US" sz="1200" smtClean="0"/>
          </a:p>
        </p:txBody>
      </p:sp>
      <p:sp>
        <p:nvSpPr>
          <p:cNvPr id="66563" name="Rectangle 2"/>
          <p:cNvSpPr>
            <a:spLocks noGrp="1" noRot="1" noChangeAspec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6565"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9D7F3E4B-871E-44D9-B336-519A4686A0C2}" type="slidenum">
              <a:rPr lang="en-US" altLang="en-US" sz="1200" smtClean="0"/>
              <a:pPr/>
              <a:t>18</a:t>
            </a:fld>
            <a:endParaRPr lang="en-US" altLang="en-US" sz="1200" smtClean="0"/>
          </a:p>
        </p:txBody>
      </p:sp>
      <p:sp>
        <p:nvSpPr>
          <p:cNvPr id="68611" name="Rectangle 2"/>
          <p:cNvSpPr>
            <a:spLocks noGrp="1" noRot="1" noChangeAspec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8613"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6D19A9E7-34B4-47D9-B464-DCAECC65B0F3}" type="slidenum">
              <a:rPr lang="en-US" altLang="en-US" sz="1200" smtClean="0"/>
              <a:pPr/>
              <a:t>26</a:t>
            </a:fld>
            <a:endParaRPr lang="en-US" altLang="en-US" sz="1200" smtClean="0"/>
          </a:p>
        </p:txBody>
      </p:sp>
      <p:sp>
        <p:nvSpPr>
          <p:cNvPr id="69635" name="Rectangle 2"/>
          <p:cNvSpPr>
            <a:spLocks noGrp="1" noRot="1" noChangeAspec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9637"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23E8525C-A07A-4AE2-9A39-9A3D96345039}" type="slidenum">
              <a:rPr lang="en-US" altLang="en-US" sz="1200" smtClean="0"/>
              <a:pPr/>
              <a:t>27</a:t>
            </a:fld>
            <a:endParaRPr lang="en-US" altLang="en-US" sz="1200" smtClean="0"/>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0661"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0B2FEDED-741E-411E-9EF3-CD13DB0570C5}" type="slidenum">
              <a:rPr lang="en-US" altLang="en-US" sz="1200" smtClean="0"/>
              <a:pPr/>
              <a:t>28</a:t>
            </a:fld>
            <a:endParaRPr lang="en-US" altLang="en-US" sz="1200" smtClean="0"/>
          </a:p>
        </p:txBody>
      </p:sp>
      <p:sp>
        <p:nvSpPr>
          <p:cNvPr id="71683" name="Rectangle 2"/>
          <p:cNvSpPr>
            <a:spLocks noGrp="1" noRot="1" noChangeAspec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1685"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065A49E7-0831-4B53-A3E1-FC03A4EAC27A}" type="slidenum">
              <a:rPr lang="en-US" altLang="en-US" sz="1200" smtClean="0"/>
              <a:pPr/>
              <a:t>29</a:t>
            </a:fld>
            <a:endParaRPr lang="en-US" altLang="en-US" sz="1200" smtClean="0"/>
          </a:p>
        </p:txBody>
      </p:sp>
      <p:sp>
        <p:nvSpPr>
          <p:cNvPr id="72707" name="Rectangle 2"/>
          <p:cNvSpPr>
            <a:spLocks noGrp="1" noRot="1" noChangeAspec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2709"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237B4AA4-5201-4909-A487-CB0C2FBC44A5}" type="slidenum">
              <a:rPr lang="en-US" altLang="en-US" sz="1200" smtClean="0"/>
              <a:pPr/>
              <a:t>30</a:t>
            </a:fld>
            <a:endParaRPr lang="en-US" altLang="en-US" sz="1200" smtClean="0"/>
          </a:p>
        </p:txBody>
      </p:sp>
      <p:sp>
        <p:nvSpPr>
          <p:cNvPr id="73731" name="Rectangle 2"/>
          <p:cNvSpPr>
            <a:spLocks noGrp="1" noRot="1" noChangeAspec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3733"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7052090F-8187-4812-A57A-71CB1DB17E76}" type="slidenum">
              <a:rPr lang="en-US" altLang="en-US" sz="1200" smtClean="0"/>
              <a:pPr/>
              <a:t>31</a:t>
            </a:fld>
            <a:endParaRPr lang="en-US" altLang="en-US" sz="1200" smtClean="0"/>
          </a:p>
        </p:txBody>
      </p:sp>
      <p:sp>
        <p:nvSpPr>
          <p:cNvPr id="74755" name="Rectangle 2"/>
          <p:cNvSpPr>
            <a:spLocks noGrp="1" noRot="1" noChangeAspec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4757"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8C706C0D-3645-45BA-8A56-D7D4161B49B4}" type="slidenum">
              <a:rPr lang="en-US" altLang="en-US" sz="1200" smtClean="0"/>
              <a:pPr/>
              <a:t>32</a:t>
            </a:fld>
            <a:endParaRPr lang="en-US" altLang="en-US" sz="1200" smtClean="0"/>
          </a:p>
        </p:txBody>
      </p:sp>
      <p:sp>
        <p:nvSpPr>
          <p:cNvPr id="75779" name="Rectangle 2"/>
          <p:cNvSpPr>
            <a:spLocks noGrp="1" noRot="1" noChangeAspec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5781"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49024EB6-279D-43E3-AE8E-825F37E59483}" type="slidenum">
              <a:rPr lang="en-US" altLang="en-US" sz="1200" smtClean="0"/>
              <a:pPr/>
              <a:t>33</a:t>
            </a:fld>
            <a:endParaRPr lang="en-US" altLang="en-US" sz="1200" smtClean="0"/>
          </a:p>
        </p:txBody>
      </p:sp>
      <p:sp>
        <p:nvSpPr>
          <p:cNvPr id="76803" name="Rectangle 2"/>
          <p:cNvSpPr>
            <a:spLocks noGrp="1" noRot="1" noChangeAspec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6805"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28F481A7-D0BA-41C1-8BC4-47422239A720}" type="slidenum">
              <a:rPr lang="en-US" altLang="en-US" sz="1200" smtClean="0"/>
              <a:pPr/>
              <a:t>2</a:t>
            </a:fld>
            <a:endParaRPr lang="en-US" altLang="en-US" sz="1200"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58373"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06022999-E951-4A2E-8526-349B0C486A06}" type="slidenum">
              <a:rPr lang="en-US" altLang="en-US" sz="1200" smtClean="0"/>
              <a:pPr/>
              <a:t>34</a:t>
            </a:fld>
            <a:endParaRPr lang="en-US" altLang="en-US" sz="1200" smtClean="0"/>
          </a:p>
        </p:txBody>
      </p:sp>
      <p:sp>
        <p:nvSpPr>
          <p:cNvPr id="77827" name="Rectangle 2"/>
          <p:cNvSpPr>
            <a:spLocks noGrp="1" noRot="1" noChangeAspec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7829"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8431EAD7-0220-4FE8-91CA-2028FC21030A}" type="slidenum">
              <a:rPr lang="en-US" altLang="en-US" sz="1200" smtClean="0"/>
              <a:pPr/>
              <a:t>35</a:t>
            </a:fld>
            <a:endParaRPr lang="en-US" altLang="en-US" sz="1200" smtClean="0"/>
          </a:p>
        </p:txBody>
      </p:sp>
      <p:sp>
        <p:nvSpPr>
          <p:cNvPr id="78851" name="Rectangle 2"/>
          <p:cNvSpPr>
            <a:spLocks noGrp="1" noRot="1" noChangeAspec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8853"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D95B9570-9FCE-4058-B5BB-953945430222}" type="slidenum">
              <a:rPr lang="en-US" altLang="en-US" sz="1200" smtClean="0"/>
              <a:pPr/>
              <a:t>36</a:t>
            </a:fld>
            <a:endParaRPr lang="en-US" altLang="en-US" sz="1200" smtClean="0"/>
          </a:p>
        </p:txBody>
      </p:sp>
      <p:sp>
        <p:nvSpPr>
          <p:cNvPr id="79875" name="Rectangle 2"/>
          <p:cNvSpPr>
            <a:spLocks noGrp="1" noRot="1" noChangeAspect="1" noChangeArrowheads="1" noTextEdit="1"/>
          </p:cNvSpPr>
          <p:nvPr>
            <p:ph type="sldImg"/>
          </p:nvPr>
        </p:nvSpPr>
        <p:spPr>
          <a:ln/>
        </p:spPr>
      </p:sp>
      <p:sp>
        <p:nvSpPr>
          <p:cNvPr id="798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79877"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D30C72C7-CD59-48F3-BF98-9AC9E96B3F96}" type="slidenum">
              <a:rPr lang="en-US" altLang="en-US" sz="1200" smtClean="0"/>
              <a:pPr/>
              <a:t>37</a:t>
            </a:fld>
            <a:endParaRPr lang="en-US" altLang="en-US" sz="1200" smtClean="0"/>
          </a:p>
        </p:txBody>
      </p:sp>
      <p:sp>
        <p:nvSpPr>
          <p:cNvPr id="80899" name="Rectangle 2"/>
          <p:cNvSpPr>
            <a:spLocks noGrp="1" noRot="1" noChangeAspect="1" noChangeArrowheads="1" noTextEdit="1"/>
          </p:cNvSpPr>
          <p:nvPr>
            <p:ph type="sldImg"/>
          </p:nvPr>
        </p:nvSpPr>
        <p:spPr>
          <a:ln/>
        </p:spPr>
      </p:sp>
      <p:sp>
        <p:nvSpPr>
          <p:cNvPr id="809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80901"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2BB2F8C1-0390-4419-A792-A192E0B406C8}" type="slidenum">
              <a:rPr lang="en-US" altLang="en-US" sz="1200" smtClean="0"/>
              <a:pPr/>
              <a:t>38</a:t>
            </a:fld>
            <a:endParaRPr lang="en-US" altLang="en-US" sz="1200" smtClean="0"/>
          </a:p>
        </p:txBody>
      </p:sp>
      <p:sp>
        <p:nvSpPr>
          <p:cNvPr id="81923" name="Rectangle 2"/>
          <p:cNvSpPr>
            <a:spLocks noGrp="1" noRot="1" noChangeAspect="1" noChangeArrowheads="1" noTextEdit="1"/>
          </p:cNvSpPr>
          <p:nvPr>
            <p:ph type="sldImg"/>
          </p:nvPr>
        </p:nvSpPr>
        <p:spPr>
          <a:ln/>
        </p:spPr>
      </p:sp>
      <p:sp>
        <p:nvSpPr>
          <p:cNvPr id="819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81925"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57C3AA3A-E96B-4D63-BD45-B4897F250659}" type="slidenum">
              <a:rPr lang="en-US" altLang="en-US" sz="1200" smtClean="0"/>
              <a:pPr/>
              <a:t>39</a:t>
            </a:fld>
            <a:endParaRPr lang="en-US" altLang="en-US" sz="1200" smtClean="0"/>
          </a:p>
        </p:txBody>
      </p:sp>
      <p:sp>
        <p:nvSpPr>
          <p:cNvPr id="82947" name="Rectangle 2"/>
          <p:cNvSpPr>
            <a:spLocks noGrp="1" noRot="1" noChangeAspect="1" noChangeArrowheads="1" noTextEdit="1"/>
          </p:cNvSpPr>
          <p:nvPr>
            <p:ph type="sldImg"/>
          </p:nvPr>
        </p:nvSpPr>
        <p:spPr>
          <a:ln/>
        </p:spPr>
      </p:sp>
      <p:sp>
        <p:nvSpPr>
          <p:cNvPr id="829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82949"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024E0214-B341-4774-ABF9-56BFA7633A38}" type="slidenum">
              <a:rPr lang="en-US" altLang="en-US" sz="1200" smtClean="0"/>
              <a:pPr/>
              <a:t>40</a:t>
            </a:fld>
            <a:endParaRPr lang="en-US" altLang="en-US" sz="1200" smtClean="0"/>
          </a:p>
        </p:txBody>
      </p:sp>
      <p:sp>
        <p:nvSpPr>
          <p:cNvPr id="83971" name="Rectangle 2"/>
          <p:cNvSpPr>
            <a:spLocks noGrp="1" noRot="1" noChangeAspect="1" noChangeArrowheads="1" noTextEdit="1"/>
          </p:cNvSpPr>
          <p:nvPr>
            <p:ph type="sldImg"/>
          </p:nvPr>
        </p:nvSpPr>
        <p:spPr>
          <a:ln/>
        </p:spPr>
      </p:sp>
      <p:sp>
        <p:nvSpPr>
          <p:cNvPr id="839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83973"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4D735382-23A2-4C53-99CE-0418B481B29A}" type="slidenum">
              <a:rPr lang="en-US" altLang="en-US" sz="1200" smtClean="0"/>
              <a:pPr/>
              <a:t>41</a:t>
            </a:fld>
            <a:endParaRPr lang="en-US" altLang="en-US" sz="1200" smtClean="0"/>
          </a:p>
        </p:txBody>
      </p:sp>
      <p:sp>
        <p:nvSpPr>
          <p:cNvPr id="84995" name="Rectangle 2"/>
          <p:cNvSpPr>
            <a:spLocks noGrp="1" noRot="1" noChangeAspect="1" noChangeArrowheads="1" noTextEdit="1"/>
          </p:cNvSpPr>
          <p:nvPr>
            <p:ph type="sldImg"/>
          </p:nvPr>
        </p:nvSpPr>
        <p:spPr>
          <a:ln/>
        </p:spPr>
      </p:sp>
      <p:sp>
        <p:nvSpPr>
          <p:cNvPr id="849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84997"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A1548CFF-53AF-44F4-B380-F23B12E9FEDA}" type="slidenum">
              <a:rPr lang="en-US" altLang="en-US" sz="1200" smtClean="0"/>
              <a:pPr/>
              <a:t>4</a:t>
            </a:fld>
            <a:endParaRPr lang="en-US" altLang="en-US" sz="1200"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59397"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22058A70-12BE-41BF-9AD2-D56983568765}" type="slidenum">
              <a:rPr lang="en-US" altLang="en-US" sz="1200" smtClean="0"/>
              <a:pPr/>
              <a:t>5</a:t>
            </a:fld>
            <a:endParaRPr lang="en-US" altLang="en-US" sz="1200"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0421"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35BB7032-5F63-467A-B9CF-520005D5F033}" type="slidenum">
              <a:rPr lang="en-US" altLang="en-US" sz="1200" smtClean="0"/>
              <a:pPr/>
              <a:t>6</a:t>
            </a:fld>
            <a:endParaRPr lang="en-US" altLang="en-US" sz="1200"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1445"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A9BC35E2-F087-4D35-8612-E82BD6BD40FE}" type="slidenum">
              <a:rPr lang="en-US" altLang="en-US" sz="1200" smtClean="0"/>
              <a:pPr/>
              <a:t>7</a:t>
            </a:fld>
            <a:endParaRPr lang="en-US" altLang="en-US" sz="1200"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2469"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A242B2C0-3A44-40D3-B946-3897A253C9EF}" type="slidenum">
              <a:rPr lang="en-US" altLang="en-US" sz="1200" smtClean="0"/>
              <a:pPr/>
              <a:t>8</a:t>
            </a:fld>
            <a:endParaRPr lang="en-US" altLang="en-US" sz="1200"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3493"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37757AC9-95AF-45B0-8348-87850F758957}" type="slidenum">
              <a:rPr lang="en-US" altLang="en-US" sz="1200" smtClean="0"/>
              <a:pPr/>
              <a:t>9</a:t>
            </a:fld>
            <a:endParaRPr lang="en-US" altLang="en-US" sz="1200"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4517"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A6964C37-89F8-4C12-8529-4B7B66D16DCC}" type="slidenum">
              <a:rPr lang="en-US" altLang="en-US" sz="1200" smtClean="0"/>
              <a:pPr/>
              <a:t>10</a:t>
            </a:fld>
            <a:endParaRPr lang="en-US" altLang="en-US" sz="1200" smtClean="0"/>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p>
        </p:txBody>
      </p:sp>
      <p:sp>
        <p:nvSpPr>
          <p:cNvPr id="67589" name="Footer Placeholder 7"/>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200" smtClean="0"/>
              <a:t>Join us in visioning elimination of S &amp; R for all</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ight Triangle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grpSp>
        <p:nvGrpSpPr>
          <p:cNvPr id="5" name="Group 15"/>
          <p:cNvGrpSpPr>
            <a:grpSpLocks/>
          </p:cNvGrpSpPr>
          <p:nvPr/>
        </p:nvGrpSpPr>
        <p:grpSpPr bwMode="auto">
          <a:xfrm>
            <a:off x="-3175" y="4953000"/>
            <a:ext cx="9147175" cy="1911350"/>
            <a:chOff x="-3765" y="4832896"/>
            <a:chExt cx="9147765" cy="2032192"/>
          </a:xfrm>
        </p:grpSpPr>
        <p:sp>
          <p:nvSpPr>
            <p:cNvPr id="6" name="Freeform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7" name="Freeform 18"/>
            <p:cNvSpPr>
              <a:spLocks/>
            </p:cNvSpPr>
            <p:nvPr/>
          </p:nvSpPr>
          <p:spPr bwMode="auto">
            <a:xfrm>
              <a:off x="35926" y="5135025"/>
              <a:ext cx="9108074" cy="838869"/>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8" name="Freeform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cxnSp>
          <p:nvCxnSpPr>
            <p:cNvPr id="10" name="Straight Connector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itle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1" name="Date Placeholder 29"/>
          <p:cNvSpPr>
            <a:spLocks noGrp="1"/>
          </p:cNvSpPr>
          <p:nvPr>
            <p:ph type="dt" sz="half" idx="10"/>
          </p:nvPr>
        </p:nvSpPr>
        <p:spPr/>
        <p:txBody>
          <a:bodyPr/>
          <a:lstStyle>
            <a:lvl1pPr>
              <a:defRPr>
                <a:solidFill>
                  <a:srgbClr val="FFFFFF"/>
                </a:solidFill>
              </a:defRPr>
            </a:lvl1pPr>
            <a:extLst/>
          </a:lstStyle>
          <a:p>
            <a:pPr>
              <a:defRPr/>
            </a:pPr>
            <a:endParaRPr lang="en-US"/>
          </a:p>
        </p:txBody>
      </p:sp>
      <p:sp>
        <p:nvSpPr>
          <p:cNvPr id="12" name="Footer Placeholder 18"/>
          <p:cNvSpPr>
            <a:spLocks noGrp="1"/>
          </p:cNvSpPr>
          <p:nvPr>
            <p:ph type="ftr" sz="quarter" idx="11"/>
          </p:nvPr>
        </p:nvSpPr>
        <p:spPr/>
        <p:txBody>
          <a:bodyPr/>
          <a:lstStyle>
            <a:lvl1pPr>
              <a:defRPr>
                <a:solidFill>
                  <a:schemeClr val="accent1">
                    <a:tint val="20000"/>
                  </a:schemeClr>
                </a:solidFill>
              </a:defRPr>
            </a:lvl1pPr>
            <a:extLst/>
          </a:lstStyle>
          <a:p>
            <a:pPr>
              <a:defRPr/>
            </a:pPr>
            <a:r>
              <a:rPr lang="en-US"/>
              <a:t>vision for 2015</a:t>
            </a:r>
            <a:endParaRPr lang="en-US" dirty="0"/>
          </a:p>
        </p:txBody>
      </p:sp>
      <p:sp>
        <p:nvSpPr>
          <p:cNvPr id="13" name="Slide Number Placeholder 26"/>
          <p:cNvSpPr>
            <a:spLocks noGrp="1"/>
          </p:cNvSpPr>
          <p:nvPr>
            <p:ph type="sldNum" sz="quarter" idx="12"/>
          </p:nvPr>
        </p:nvSpPr>
        <p:spPr/>
        <p:txBody>
          <a:bodyPr/>
          <a:lstStyle>
            <a:lvl1pPr>
              <a:defRPr>
                <a:solidFill>
                  <a:srgbClr val="FFFFFF"/>
                </a:solidFill>
              </a:defRPr>
            </a:lvl1pPr>
            <a:extLst/>
          </a:lstStyle>
          <a:p>
            <a:pPr>
              <a:defRPr/>
            </a:pPr>
            <a:fld id="{B7E1DEEE-5798-4A35-8C21-6B9F54C61031}" type="slidenum">
              <a:rPr lang="en-US"/>
              <a:pPr>
                <a:defRPr/>
              </a:pPr>
              <a:t>‹#›</a:t>
            </a:fld>
            <a:endParaRPr lang="en-US" dirty="0"/>
          </a:p>
        </p:txBody>
      </p:sp>
    </p:spTree>
    <p:extLst>
      <p:ext uri="{BB962C8B-B14F-4D97-AF65-F5344CB8AC3E}">
        <p14:creationId xmlns:p14="http://schemas.microsoft.com/office/powerpoint/2010/main" val="6859520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r>
              <a:rPr lang="en-US"/>
              <a:t>vision for 2015</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7BADE80E-8F8C-4A73-B841-4122B6F1FC9C}" type="slidenum">
              <a:rPr lang="en-US"/>
              <a:pPr>
                <a:defRPr/>
              </a:pPr>
              <a:t>‹#›</a:t>
            </a:fld>
            <a:endParaRPr lang="en-US" dirty="0"/>
          </a:p>
        </p:txBody>
      </p:sp>
    </p:spTree>
    <p:extLst>
      <p:ext uri="{BB962C8B-B14F-4D97-AF65-F5344CB8AC3E}">
        <p14:creationId xmlns:p14="http://schemas.microsoft.com/office/powerpoint/2010/main" val="7865174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r>
              <a:rPr lang="en-US"/>
              <a:t>vision for 2015</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A27FA939-203D-45BE-9C80-94C4EF2518C6}" type="slidenum">
              <a:rPr lang="en-US"/>
              <a:pPr>
                <a:defRPr/>
              </a:pPr>
              <a:t>‹#›</a:t>
            </a:fld>
            <a:endParaRPr lang="en-US" dirty="0"/>
          </a:p>
        </p:txBody>
      </p:sp>
    </p:spTree>
    <p:extLst>
      <p:ext uri="{BB962C8B-B14F-4D97-AF65-F5344CB8AC3E}">
        <p14:creationId xmlns:p14="http://schemas.microsoft.com/office/powerpoint/2010/main" val="21046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Title 6"/>
          <p:cNvSpPr>
            <a:spLocks noGrp="1"/>
          </p:cNvSpPr>
          <p:nvPr>
            <p:ph type="title"/>
          </p:nvPr>
        </p:nvSpPr>
        <p:spPr/>
        <p:txBody>
          <a:bodyPr rtlCol="0"/>
          <a:lstStyle>
            <a:extLst/>
          </a:lstStyle>
          <a:p>
            <a:r>
              <a:rPr lang="en-US" smtClean="0"/>
              <a:t>Click to edit Master title style</a:t>
            </a:r>
            <a:endParaRPr lang="en-US"/>
          </a:p>
        </p:txBody>
      </p:sp>
      <p:sp>
        <p:nvSpPr>
          <p:cNvPr id="4" name="Date Placeholder 9"/>
          <p:cNvSpPr>
            <a:spLocks noGrp="1"/>
          </p:cNvSpPr>
          <p:nvPr>
            <p:ph type="dt" sz="half" idx="10"/>
          </p:nvPr>
        </p:nvSpPr>
        <p:spPr/>
        <p:txBody>
          <a:bodyPr/>
          <a:lstStyle>
            <a:lvl1pPr>
              <a:defRPr/>
            </a:lvl1pPr>
          </a:lstStyle>
          <a:p>
            <a:pPr>
              <a:defRPr/>
            </a:pPr>
            <a:endParaRPr lang="en-US"/>
          </a:p>
        </p:txBody>
      </p:sp>
      <p:sp>
        <p:nvSpPr>
          <p:cNvPr id="5" name="Footer Placeholder 21"/>
          <p:cNvSpPr>
            <a:spLocks noGrp="1"/>
          </p:cNvSpPr>
          <p:nvPr>
            <p:ph type="ftr" sz="quarter" idx="11"/>
          </p:nvPr>
        </p:nvSpPr>
        <p:spPr/>
        <p:txBody>
          <a:bodyPr/>
          <a:lstStyle>
            <a:lvl1pPr>
              <a:defRPr/>
            </a:lvl1pPr>
          </a:lstStyle>
          <a:p>
            <a:pPr>
              <a:defRPr/>
            </a:pPr>
            <a:r>
              <a:rPr lang="en-US"/>
              <a:t>vision for 2015</a:t>
            </a:r>
            <a:endParaRPr lang="en-US" dirty="0"/>
          </a:p>
        </p:txBody>
      </p:sp>
      <p:sp>
        <p:nvSpPr>
          <p:cNvPr id="6" name="Slide Number Placeholder 17"/>
          <p:cNvSpPr>
            <a:spLocks noGrp="1"/>
          </p:cNvSpPr>
          <p:nvPr>
            <p:ph type="sldNum" sz="quarter" idx="12"/>
          </p:nvPr>
        </p:nvSpPr>
        <p:spPr/>
        <p:txBody>
          <a:bodyPr/>
          <a:lstStyle>
            <a:lvl1pPr>
              <a:defRPr/>
            </a:lvl1pPr>
          </a:lstStyle>
          <a:p>
            <a:pPr>
              <a:defRPr/>
            </a:pPr>
            <a:fld id="{8D6B6905-983A-4A8B-902D-3196029E51D1}" type="slidenum">
              <a:rPr lang="en-US"/>
              <a:pPr>
                <a:defRPr/>
              </a:pPr>
              <a:t>‹#›</a:t>
            </a:fld>
            <a:endParaRPr lang="en-US" dirty="0"/>
          </a:p>
        </p:txBody>
      </p:sp>
    </p:spTree>
    <p:extLst>
      <p:ext uri="{BB962C8B-B14F-4D97-AF65-F5344CB8AC3E}">
        <p14:creationId xmlns:p14="http://schemas.microsoft.com/office/powerpoint/2010/main" val="40091493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4" name="Chevron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dirty="0"/>
          </a:p>
        </p:txBody>
      </p:sp>
      <p:sp>
        <p:nvSpPr>
          <p:cNvPr id="5" name="Chevron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dirty="0"/>
          </a:p>
        </p:txBody>
      </p:sp>
      <p:sp>
        <p:nvSpPr>
          <p:cNvPr id="2" name="Title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en-US" smtClean="0"/>
              <a:t>Click to edit Master title style</a:t>
            </a:r>
            <a:endParaRPr lang="en-US"/>
          </a:p>
        </p:txBody>
      </p:sp>
      <p:sp>
        <p:nvSpPr>
          <p:cNvPr id="3" name="Text Placeholder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6" name="Date Placeholder 3"/>
          <p:cNvSpPr>
            <a:spLocks noGrp="1"/>
          </p:cNvSpPr>
          <p:nvPr>
            <p:ph type="dt" sz="half" idx="10"/>
          </p:nvPr>
        </p:nvSpPr>
        <p:spPr/>
        <p:txBody>
          <a:bodyPr/>
          <a:lstStyle>
            <a:lvl1pPr>
              <a:defRPr/>
            </a:lvl1pPr>
            <a:extLst/>
          </a:lstStyle>
          <a:p>
            <a:pPr>
              <a:defRPr/>
            </a:pPr>
            <a:endParaRPr lang="en-US"/>
          </a:p>
        </p:txBody>
      </p:sp>
      <p:sp>
        <p:nvSpPr>
          <p:cNvPr id="7" name="Footer Placeholder 4"/>
          <p:cNvSpPr>
            <a:spLocks noGrp="1"/>
          </p:cNvSpPr>
          <p:nvPr>
            <p:ph type="ftr" sz="quarter" idx="11"/>
          </p:nvPr>
        </p:nvSpPr>
        <p:spPr/>
        <p:txBody>
          <a:bodyPr/>
          <a:lstStyle>
            <a:lvl1pPr>
              <a:defRPr/>
            </a:lvl1pPr>
            <a:extLst/>
          </a:lstStyle>
          <a:p>
            <a:pPr>
              <a:defRPr/>
            </a:pPr>
            <a:r>
              <a:rPr lang="en-US"/>
              <a:t>vision for 2015</a:t>
            </a:r>
            <a:endParaRPr lang="en-US" dirty="0"/>
          </a:p>
        </p:txBody>
      </p:sp>
      <p:sp>
        <p:nvSpPr>
          <p:cNvPr id="8" name="Slide Number Placeholder 5"/>
          <p:cNvSpPr>
            <a:spLocks noGrp="1"/>
          </p:cNvSpPr>
          <p:nvPr>
            <p:ph type="sldNum" sz="quarter" idx="12"/>
          </p:nvPr>
        </p:nvSpPr>
        <p:spPr/>
        <p:txBody>
          <a:bodyPr/>
          <a:lstStyle>
            <a:lvl1pPr>
              <a:defRPr/>
            </a:lvl1pPr>
            <a:extLst/>
          </a:lstStyle>
          <a:p>
            <a:pPr>
              <a:defRPr/>
            </a:pPr>
            <a:fld id="{77D0BDF0-789E-4192-A658-7D7A3CC64155}" type="slidenum">
              <a:rPr lang="en-US"/>
              <a:pPr>
                <a:defRPr/>
              </a:pPr>
              <a:t>‹#›</a:t>
            </a:fld>
            <a:endParaRPr lang="en-US" dirty="0"/>
          </a:p>
        </p:txBody>
      </p:sp>
    </p:spTree>
    <p:extLst>
      <p:ext uri="{BB962C8B-B14F-4D97-AF65-F5344CB8AC3E}">
        <p14:creationId xmlns:p14="http://schemas.microsoft.com/office/powerpoint/2010/main" val="275739439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8" name="Title 7"/>
          <p:cNvSpPr>
            <a:spLocks noGrp="1"/>
          </p:cNvSpPr>
          <p:nvPr>
            <p:ph type="title"/>
          </p:nvPr>
        </p:nvSpPr>
        <p:spPr/>
        <p:txBody>
          <a:bodyPr rtlCol="0"/>
          <a:lstStyle>
            <a:extLst/>
          </a:lstStyle>
          <a:p>
            <a:r>
              <a:rPr lang="en-US" smtClean="0"/>
              <a:t>Click to edit Master title style</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r>
              <a:rPr lang="en-US"/>
              <a:t>vision for 2015</a:t>
            </a: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AC447541-DBC0-46CC-B1AE-97C6E49FC42C}" type="slidenum">
              <a:rPr lang="en-US"/>
              <a:pPr>
                <a:defRPr/>
              </a:pPr>
              <a:t>‹#›</a:t>
            </a:fld>
            <a:endParaRPr lang="en-US" dirty="0"/>
          </a:p>
        </p:txBody>
      </p:sp>
    </p:spTree>
    <p:extLst>
      <p:ext uri="{BB962C8B-B14F-4D97-AF65-F5344CB8AC3E}">
        <p14:creationId xmlns:p14="http://schemas.microsoft.com/office/powerpoint/2010/main" val="3239446541"/>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extLst/>
          </a:lstStyle>
          <a:p>
            <a:r>
              <a:rPr lang="en-US" smtClean="0"/>
              <a:t>Click to edit Master title style</a:t>
            </a:r>
            <a:endParaRPr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extLst/>
          </a:lstStyle>
          <a:p>
            <a:pPr>
              <a:defRPr/>
            </a:pPr>
            <a:endParaRPr lang="en-US"/>
          </a:p>
        </p:txBody>
      </p:sp>
      <p:sp>
        <p:nvSpPr>
          <p:cNvPr id="8" name="Footer Placeholder 7"/>
          <p:cNvSpPr>
            <a:spLocks noGrp="1"/>
          </p:cNvSpPr>
          <p:nvPr>
            <p:ph type="ftr" sz="quarter" idx="11"/>
          </p:nvPr>
        </p:nvSpPr>
        <p:spPr/>
        <p:txBody>
          <a:bodyPr/>
          <a:lstStyle>
            <a:lvl1pPr>
              <a:defRPr/>
            </a:lvl1pPr>
            <a:extLst/>
          </a:lstStyle>
          <a:p>
            <a:pPr>
              <a:defRPr/>
            </a:pPr>
            <a:r>
              <a:rPr lang="en-US"/>
              <a:t>vision for 2015</a:t>
            </a:r>
            <a:endParaRPr lang="en-US" dirty="0"/>
          </a:p>
        </p:txBody>
      </p:sp>
      <p:sp>
        <p:nvSpPr>
          <p:cNvPr id="9" name="Slide Number Placeholder 8"/>
          <p:cNvSpPr>
            <a:spLocks noGrp="1"/>
          </p:cNvSpPr>
          <p:nvPr>
            <p:ph type="sldNum" sz="quarter" idx="12"/>
          </p:nvPr>
        </p:nvSpPr>
        <p:spPr/>
        <p:txBody>
          <a:bodyPr/>
          <a:lstStyle>
            <a:lvl1pPr>
              <a:defRPr/>
            </a:lvl1pPr>
            <a:extLst/>
          </a:lstStyle>
          <a:p>
            <a:pPr>
              <a:defRPr/>
            </a:pPr>
            <a:fld id="{0975D1F6-AF6B-45F6-8A22-BE5938908FCD}" type="slidenum">
              <a:rPr lang="en-US"/>
              <a:pPr>
                <a:defRPr/>
              </a:pPr>
              <a:t>‹#›</a:t>
            </a:fld>
            <a:endParaRPr lang="en-US" dirty="0"/>
          </a:p>
        </p:txBody>
      </p:sp>
    </p:spTree>
    <p:extLst>
      <p:ext uri="{BB962C8B-B14F-4D97-AF65-F5344CB8AC3E}">
        <p14:creationId xmlns:p14="http://schemas.microsoft.com/office/powerpoint/2010/main" val="642950269"/>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6" name="Title 5"/>
          <p:cNvSpPr>
            <a:spLocks noGrp="1"/>
          </p:cNvSpPr>
          <p:nvPr>
            <p:ph type="title"/>
          </p:nvPr>
        </p:nvSpPr>
        <p:spPr/>
        <p:txBody>
          <a:bodyPr rtlCol="0"/>
          <a:lstStyle>
            <a:extLst/>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extLst/>
          </a:lstStyle>
          <a:p>
            <a:pPr>
              <a:defRPr/>
            </a:pPr>
            <a:endParaRPr lang="en-US"/>
          </a:p>
        </p:txBody>
      </p:sp>
      <p:sp>
        <p:nvSpPr>
          <p:cNvPr id="4" name="Footer Placeholder 3"/>
          <p:cNvSpPr>
            <a:spLocks noGrp="1"/>
          </p:cNvSpPr>
          <p:nvPr>
            <p:ph type="ftr" sz="quarter" idx="11"/>
          </p:nvPr>
        </p:nvSpPr>
        <p:spPr/>
        <p:txBody>
          <a:bodyPr/>
          <a:lstStyle>
            <a:lvl1pPr>
              <a:defRPr/>
            </a:lvl1pPr>
            <a:extLst/>
          </a:lstStyle>
          <a:p>
            <a:pPr>
              <a:defRPr/>
            </a:pPr>
            <a:r>
              <a:rPr lang="en-US"/>
              <a:t>vision for 2015</a:t>
            </a:r>
            <a:endParaRPr lang="en-US" dirty="0"/>
          </a:p>
        </p:txBody>
      </p:sp>
      <p:sp>
        <p:nvSpPr>
          <p:cNvPr id="5" name="Slide Number Placeholder 4"/>
          <p:cNvSpPr>
            <a:spLocks noGrp="1"/>
          </p:cNvSpPr>
          <p:nvPr>
            <p:ph type="sldNum" sz="quarter" idx="12"/>
          </p:nvPr>
        </p:nvSpPr>
        <p:spPr/>
        <p:txBody>
          <a:bodyPr/>
          <a:lstStyle>
            <a:lvl1pPr>
              <a:defRPr/>
            </a:lvl1pPr>
            <a:extLst/>
          </a:lstStyle>
          <a:p>
            <a:pPr>
              <a:defRPr/>
            </a:pPr>
            <a:fld id="{39154B32-7229-43EC-A657-75A5C5D21119}" type="slidenum">
              <a:rPr lang="en-US"/>
              <a:pPr>
                <a:defRPr/>
              </a:pPr>
              <a:t>‹#›</a:t>
            </a:fld>
            <a:endParaRPr lang="en-US" dirty="0"/>
          </a:p>
        </p:txBody>
      </p:sp>
    </p:spTree>
    <p:extLst>
      <p:ext uri="{BB962C8B-B14F-4D97-AF65-F5344CB8AC3E}">
        <p14:creationId xmlns:p14="http://schemas.microsoft.com/office/powerpoint/2010/main" val="3488836210"/>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9"/>
          <p:cNvSpPr>
            <a:spLocks noGrp="1"/>
          </p:cNvSpPr>
          <p:nvPr>
            <p:ph type="dt" sz="half" idx="10"/>
          </p:nvPr>
        </p:nvSpPr>
        <p:spPr/>
        <p:txBody>
          <a:bodyPr/>
          <a:lstStyle>
            <a:lvl1pPr>
              <a:defRPr/>
            </a:lvl1pPr>
          </a:lstStyle>
          <a:p>
            <a:pPr>
              <a:defRPr/>
            </a:pPr>
            <a:endParaRPr lang="en-US"/>
          </a:p>
        </p:txBody>
      </p:sp>
      <p:sp>
        <p:nvSpPr>
          <p:cNvPr id="3" name="Footer Placeholder 21"/>
          <p:cNvSpPr>
            <a:spLocks noGrp="1"/>
          </p:cNvSpPr>
          <p:nvPr>
            <p:ph type="ftr" sz="quarter" idx="11"/>
          </p:nvPr>
        </p:nvSpPr>
        <p:spPr/>
        <p:txBody>
          <a:bodyPr/>
          <a:lstStyle>
            <a:lvl1pPr>
              <a:defRPr/>
            </a:lvl1pPr>
          </a:lstStyle>
          <a:p>
            <a:pPr>
              <a:defRPr/>
            </a:pPr>
            <a:r>
              <a:rPr lang="en-US"/>
              <a:t>vision for 2015</a:t>
            </a:r>
            <a:endParaRPr lang="en-US" dirty="0"/>
          </a:p>
        </p:txBody>
      </p:sp>
      <p:sp>
        <p:nvSpPr>
          <p:cNvPr id="4" name="Slide Number Placeholder 17"/>
          <p:cNvSpPr>
            <a:spLocks noGrp="1"/>
          </p:cNvSpPr>
          <p:nvPr>
            <p:ph type="sldNum" sz="quarter" idx="12"/>
          </p:nvPr>
        </p:nvSpPr>
        <p:spPr/>
        <p:txBody>
          <a:bodyPr/>
          <a:lstStyle>
            <a:lvl1pPr>
              <a:defRPr/>
            </a:lvl1pPr>
          </a:lstStyle>
          <a:p>
            <a:pPr>
              <a:defRPr/>
            </a:pPr>
            <a:fld id="{77EA4D6E-F165-4286-B4C2-53193D1E278E}" type="slidenum">
              <a:rPr lang="en-US"/>
              <a:pPr>
                <a:defRPr/>
              </a:pPr>
              <a:t>‹#›</a:t>
            </a:fld>
            <a:endParaRPr lang="en-US" dirty="0"/>
          </a:p>
        </p:txBody>
      </p:sp>
    </p:spTree>
    <p:extLst>
      <p:ext uri="{BB962C8B-B14F-4D97-AF65-F5344CB8AC3E}">
        <p14:creationId xmlns:p14="http://schemas.microsoft.com/office/powerpoint/2010/main" val="1599725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en-US" smtClean="0"/>
              <a:t>Click to edit Master title style</a:t>
            </a:r>
            <a:endParaRPr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p>
        </p:txBody>
      </p:sp>
      <p:sp>
        <p:nvSpPr>
          <p:cNvPr id="6" name="Footer Placeholder 5"/>
          <p:cNvSpPr>
            <a:spLocks noGrp="1"/>
          </p:cNvSpPr>
          <p:nvPr>
            <p:ph type="ftr" sz="quarter" idx="11"/>
          </p:nvPr>
        </p:nvSpPr>
        <p:spPr/>
        <p:txBody>
          <a:bodyPr/>
          <a:lstStyle>
            <a:lvl1pPr>
              <a:defRPr/>
            </a:lvl1pPr>
            <a:extLst/>
          </a:lstStyle>
          <a:p>
            <a:pPr>
              <a:defRPr/>
            </a:pPr>
            <a:r>
              <a:rPr lang="en-US"/>
              <a:t>vision for 2015</a:t>
            </a:r>
            <a:endParaRPr lang="en-US" dirty="0"/>
          </a:p>
        </p:txBody>
      </p:sp>
      <p:sp>
        <p:nvSpPr>
          <p:cNvPr id="7" name="Slide Number Placeholder 6"/>
          <p:cNvSpPr>
            <a:spLocks noGrp="1"/>
          </p:cNvSpPr>
          <p:nvPr>
            <p:ph type="sldNum" sz="quarter" idx="12"/>
          </p:nvPr>
        </p:nvSpPr>
        <p:spPr/>
        <p:txBody>
          <a:bodyPr/>
          <a:lstStyle>
            <a:lvl1pPr>
              <a:defRPr/>
            </a:lvl1pPr>
            <a:extLst/>
          </a:lstStyle>
          <a:p>
            <a:pPr>
              <a:defRPr/>
            </a:pPr>
            <a:fld id="{4B358306-8BB5-4B29-95E3-8F9FD7A02EF1}" type="slidenum">
              <a:rPr lang="en-US"/>
              <a:pPr>
                <a:defRPr/>
              </a:pPr>
              <a:t>‹#›</a:t>
            </a:fld>
            <a:endParaRPr lang="en-US" dirty="0"/>
          </a:p>
        </p:txBody>
      </p:sp>
    </p:spTree>
    <p:extLst>
      <p:ext uri="{BB962C8B-B14F-4D97-AF65-F5344CB8AC3E}">
        <p14:creationId xmlns:p14="http://schemas.microsoft.com/office/powerpoint/2010/main" val="2438632058"/>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5" name="Freeform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6" name="Freeform 15"/>
          <p:cNvSpPr>
            <a:spLocks/>
          </p:cNvSpPr>
          <p:nvPr/>
        </p:nvSpPr>
        <p:spPr bwMode="auto">
          <a:xfrm>
            <a:off x="-53975" y="5784850"/>
            <a:ext cx="3802063" cy="838200"/>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7" name="Right Triangle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cxnSp>
        <p:nvCxnSpPr>
          <p:cNvPr id="8" name="Straight Connector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Chevron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dirty="0"/>
          </a:p>
        </p:txBody>
      </p:sp>
      <p:sp>
        <p:nvSpPr>
          <p:cNvPr id="10" name="Chevron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eaLnBrk="1" hangingPunct="1">
              <a:defRPr/>
            </a:pPr>
            <a:endParaRPr lang="en-US" dirty="0"/>
          </a:p>
        </p:txBody>
      </p:sp>
      <p:sp>
        <p:nvSpPr>
          <p:cNvPr id="4" name="Text Placeholder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en-US" noProof="0" dirty="0" smtClean="0"/>
              <a:t>Click icon to add picture</a:t>
            </a:r>
            <a:endParaRPr lang="en-US" noProof="0" dirty="0"/>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en-US" smtClean="0"/>
              <a:t>Click to edit Master title style</a:t>
            </a:r>
            <a:endParaRPr lang="en-US"/>
          </a:p>
        </p:txBody>
      </p:sp>
      <p:sp>
        <p:nvSpPr>
          <p:cNvPr id="11" name="Date Placeholder 4"/>
          <p:cNvSpPr>
            <a:spLocks noGrp="1"/>
          </p:cNvSpPr>
          <p:nvPr>
            <p:ph type="dt" sz="half" idx="10"/>
          </p:nvPr>
        </p:nvSpPr>
        <p:spPr/>
        <p:txBody>
          <a:bodyPr/>
          <a:lstStyle>
            <a:lvl1pPr>
              <a:defRPr>
                <a:solidFill>
                  <a:schemeClr val="tx1"/>
                </a:solidFill>
              </a:defRPr>
            </a:lvl1pPr>
            <a:extLst/>
          </a:lstStyle>
          <a:p>
            <a:pPr>
              <a:defRPr/>
            </a:pPr>
            <a:endParaRPr lang="en-US"/>
          </a:p>
        </p:txBody>
      </p:sp>
      <p:sp>
        <p:nvSpPr>
          <p:cNvPr id="12" name="Footer Placeholder 5"/>
          <p:cNvSpPr>
            <a:spLocks noGrp="1"/>
          </p:cNvSpPr>
          <p:nvPr>
            <p:ph type="ftr" sz="quarter" idx="11"/>
          </p:nvPr>
        </p:nvSpPr>
        <p:spPr/>
        <p:txBody>
          <a:bodyPr/>
          <a:lstStyle>
            <a:lvl1pPr>
              <a:defRPr>
                <a:solidFill>
                  <a:schemeClr val="tx1"/>
                </a:solidFill>
              </a:defRPr>
            </a:lvl1pPr>
            <a:extLst/>
          </a:lstStyle>
          <a:p>
            <a:pPr>
              <a:defRPr/>
            </a:pPr>
            <a:r>
              <a:rPr lang="en-US"/>
              <a:t>vision for 2015</a:t>
            </a:r>
            <a:endParaRPr lang="en-US" dirty="0"/>
          </a:p>
        </p:txBody>
      </p:sp>
      <p:sp>
        <p:nvSpPr>
          <p:cNvPr id="13" name="Slide Number Placeholder 6"/>
          <p:cNvSpPr>
            <a:spLocks noGrp="1"/>
          </p:cNvSpPr>
          <p:nvPr>
            <p:ph type="sldNum" sz="quarter" idx="12"/>
          </p:nvPr>
        </p:nvSpPr>
        <p:spPr/>
        <p:txBody>
          <a:bodyPr/>
          <a:lstStyle>
            <a:lvl1pPr>
              <a:defRPr>
                <a:solidFill>
                  <a:schemeClr val="tx1"/>
                </a:solidFill>
              </a:defRPr>
            </a:lvl1pPr>
            <a:extLst/>
          </a:lstStyle>
          <a:p>
            <a:pPr>
              <a:defRPr/>
            </a:pPr>
            <a:fld id="{31ACB01E-DBD7-44B1-A3AF-295DA0435D6B}" type="slidenum">
              <a:rPr lang="en-US"/>
              <a:pPr>
                <a:defRPr/>
              </a:pPr>
              <a:t>‹#›</a:t>
            </a:fld>
            <a:endParaRPr lang="en-US" dirty="0"/>
          </a:p>
        </p:txBody>
      </p:sp>
    </p:spTree>
    <p:extLst>
      <p:ext uri="{BB962C8B-B14F-4D97-AF65-F5344CB8AC3E}">
        <p14:creationId xmlns:p14="http://schemas.microsoft.com/office/powerpoint/2010/main" val="3139143625"/>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dirty="0"/>
          </a:p>
        </p:txBody>
      </p:sp>
      <p:sp>
        <p:nvSpPr>
          <p:cNvPr id="1027" name="Freeform 11"/>
          <p:cNvSpPr>
            <a:spLocks/>
          </p:cNvSpPr>
          <p:nvPr/>
        </p:nvSpPr>
        <p:spPr bwMode="auto">
          <a:xfrm>
            <a:off x="-53975" y="5784850"/>
            <a:ext cx="3802063" cy="838200"/>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a:noFill/>
          </a:ln>
          <a:extLst>
            <a:ext uri="{91240B29-F687-4F45-9708-019B960494DF}">
              <a14:hiddenLine xmlns:a14="http://schemas.microsoft.com/office/drawing/2010/main" w="9525" cap="flat" cmpd="sng" algn="ctr">
                <a:solidFill>
                  <a:srgbClr val="000000"/>
                </a:solidFill>
                <a:prstDash val="solid"/>
                <a:round/>
                <a:headEnd type="none" w="med" len="med"/>
                <a:tailEnd type="none" w="med" len="med"/>
              </a14:hiddenLine>
            </a:ext>
          </a:extLst>
        </p:spPr>
        <p:txBody>
          <a:bodyPr/>
          <a:lstStyle/>
          <a:p>
            <a:endParaRPr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hangingPunct="1">
              <a:defRPr/>
            </a:pPr>
            <a:endParaRPr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en-US" smtClean="0"/>
              <a:t>Click to edit Master title style</a:t>
            </a:r>
            <a:endParaRPr lang="en-US"/>
          </a:p>
        </p:txBody>
      </p:sp>
      <p:sp>
        <p:nvSpPr>
          <p:cNvPr id="1033" name="Text Placeholder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 name="Date Placeholder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en-US"/>
          </a:p>
        </p:txBody>
      </p:sp>
      <p:sp>
        <p:nvSpPr>
          <p:cNvPr id="22" name="Footer Placeholder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r>
              <a:rPr lang="en-US"/>
              <a:t>vision for 2015</a:t>
            </a:r>
            <a:endParaRPr lang="en-US" dirty="0"/>
          </a:p>
        </p:txBody>
      </p:sp>
      <p:sp>
        <p:nvSpPr>
          <p:cNvPr id="18" name="Slide Number Placeholder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26BF3E9D-DCBA-49D5-80DB-9BCA3F6834AF}"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01" r:id="rId1"/>
    <p:sldLayoutId id="2147483697" r:id="rId2"/>
    <p:sldLayoutId id="2147483702" r:id="rId3"/>
    <p:sldLayoutId id="2147483703" r:id="rId4"/>
    <p:sldLayoutId id="2147483704" r:id="rId5"/>
    <p:sldLayoutId id="2147483705" r:id="rId6"/>
    <p:sldLayoutId id="2147483698" r:id="rId7"/>
    <p:sldLayoutId id="2147483706" r:id="rId8"/>
    <p:sldLayoutId id="2147483707" r:id="rId9"/>
    <p:sldLayoutId id="2147483699" r:id="rId10"/>
    <p:sldLayoutId id="2147483700" r:id="rId11"/>
  </p:sldLayoutIdLst>
  <p:hf hdr="0" dt="0"/>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1"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mailto:hdt@mit.edu" TargetMode="External"/><Relationship Id="rId7" Type="http://schemas.openxmlformats.org/officeDocument/2006/relationships/hyperlink" Target="http://www.warmline.org/"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www.southeasrlc.org/" TargetMode="External"/><Relationship Id="rId5" Type="http://schemas.openxmlformats.org/officeDocument/2006/relationships/hyperlink" Target="http://www.mbrlc.org/" TargetMode="External"/><Relationship Id="rId4" Type="http://schemas.openxmlformats.org/officeDocument/2006/relationships/hyperlink" Target="http://www.restraintfreeworld.org/" TargetMode="Externa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www.NASMHPD.org"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www.equipforquality.org/publications/national-death-study.pdf"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www.ndrn.org-"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hyperlink" Target="mailto:Jessica@jnba.net"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hyperlink" Target="http://www.autcom.org/pdf/HowSafeSchoolhouse.pdf" TargetMode="External"/></Relationships>
</file>

<file path=ppt/slides/_rels/slide42.xml.rels><?xml version="1.0" encoding="UTF-8" standalone="yes"?>
<Relationships xmlns="http://schemas.openxmlformats.org/package/2006/relationships"><Relationship Id="rId3" Type="http://schemas.openxmlformats.org/officeDocument/2006/relationships/hyperlink" Target="mailto:holly.dixon@state.de.us" TargetMode="External"/><Relationship Id="rId2" Type="http://schemas.openxmlformats.org/officeDocument/2006/relationships/hyperlink" Target="mailto:hdt@mit.edu"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samhsa.gov/"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mailto:hdt@mit.edu"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bluebirdconsultants.com/"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35781"/>
            <a:ext cx="7543800" cy="4341019"/>
          </a:xfrm>
        </p:spPr>
        <p:txBody>
          <a:bodyPr>
            <a:normAutofit fontScale="90000"/>
          </a:bodyPr>
          <a:lstStyle/>
          <a:p>
            <a:pPr algn="ctr" eaLnBrk="1" fontAlgn="auto" hangingPunct="1">
              <a:spcAft>
                <a:spcPts val="0"/>
              </a:spcAft>
              <a:defRPr/>
            </a:pP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smtClean="0"/>
              <a:t/>
            </a:r>
            <a:br>
              <a:rPr lang="en-US" sz="2400" dirty="0" smtClean="0"/>
            </a:br>
            <a:r>
              <a:rPr lang="en-US" sz="2400" dirty="0"/>
              <a:t/>
            </a:r>
            <a:br>
              <a:rPr lang="en-US" sz="2400" dirty="0"/>
            </a:br>
            <a:r>
              <a:rPr lang="en-US" sz="2400" dirty="0" smtClean="0"/>
              <a:t/>
            </a:r>
            <a:br>
              <a:rPr lang="en-US" sz="2400" dirty="0" smtClean="0"/>
            </a:br>
            <a:r>
              <a:rPr lang="en-US" sz="2200" dirty="0" smtClean="0"/>
              <a:t>Peer </a:t>
            </a:r>
            <a:r>
              <a:rPr lang="en-US" sz="2200" dirty="0"/>
              <a:t>Debriefing and Elimination of Restraint and Seclusion in In-patient and Crisis Settings and Implications for Systemic Change</a:t>
            </a:r>
            <a:r>
              <a:rPr lang="en-US" sz="2400" dirty="0" smtClean="0"/>
              <a:t/>
            </a:r>
            <a:br>
              <a:rPr lang="en-US" sz="2400" dirty="0" smtClean="0"/>
            </a:br>
            <a:r>
              <a:rPr lang="en-US" sz="2400" i="1" dirty="0" smtClean="0"/>
              <a:t/>
            </a:r>
            <a:br>
              <a:rPr lang="en-US" sz="2400" i="1" dirty="0" smtClean="0"/>
            </a:br>
            <a:r>
              <a:rPr lang="en-US" sz="2000" i="1" dirty="0" smtClean="0"/>
              <a:t>Presenters:</a:t>
            </a:r>
            <a:r>
              <a:rPr lang="en-US" sz="1600" i="1" dirty="0" smtClean="0"/>
              <a:t/>
            </a:r>
            <a:br>
              <a:rPr lang="en-US" sz="1600" i="1" dirty="0" smtClean="0"/>
            </a:br>
            <a:r>
              <a:rPr lang="en-US" sz="1600" i="1" dirty="0" smtClean="0"/>
              <a:t/>
            </a:r>
            <a:br>
              <a:rPr lang="en-US" sz="1600" i="1" dirty="0" smtClean="0"/>
            </a:br>
            <a:r>
              <a:rPr lang="en-US" sz="2000" i="1" dirty="0" smtClean="0"/>
              <a:t>Howard D. Trachtman, BS, CPS, CPRP</a:t>
            </a:r>
            <a:br>
              <a:rPr lang="en-US" sz="2000" i="1" dirty="0" smtClean="0"/>
            </a:br>
            <a:r>
              <a:rPr lang="en-US" sz="2000" i="1" dirty="0" smtClean="0"/>
              <a:t>Holly Dixon, LCSW</a:t>
            </a:r>
            <a:br>
              <a:rPr lang="en-US" sz="2000" i="1" dirty="0" smtClean="0"/>
            </a:br>
            <a:r>
              <a:rPr lang="en-US" sz="1600" i="1" dirty="0" smtClean="0"/>
              <a:t/>
            </a:r>
            <a:br>
              <a:rPr lang="en-US" sz="1600" i="1" dirty="0" smtClean="0"/>
            </a:br>
            <a:r>
              <a:rPr lang="en-US" sz="1600" i="1" dirty="0" smtClean="0"/>
              <a:t/>
            </a:r>
            <a:br>
              <a:rPr lang="en-US" sz="1600" i="1" dirty="0" smtClean="0"/>
            </a:br>
            <a:r>
              <a:rPr lang="en-US" sz="1100" dirty="0"/>
              <a:t/>
            </a:r>
            <a:br>
              <a:rPr lang="en-US" sz="1100" dirty="0"/>
            </a:br>
            <a:r>
              <a:rPr lang="en-US" sz="1100" dirty="0" smtClean="0"/>
              <a:t/>
            </a:r>
            <a:br>
              <a:rPr lang="en-US" sz="1100" dirty="0" smtClean="0"/>
            </a:br>
            <a:r>
              <a:rPr lang="en-US" sz="1100" dirty="0"/>
              <a:t/>
            </a:r>
            <a:br>
              <a:rPr lang="en-US" sz="1100" dirty="0"/>
            </a:br>
            <a:r>
              <a:rPr lang="en-US" sz="1100" dirty="0" smtClean="0"/>
              <a:t/>
            </a:r>
            <a:br>
              <a:rPr lang="en-US" sz="1100" dirty="0" smtClean="0"/>
            </a:br>
            <a:r>
              <a:rPr lang="en-US" sz="1100" dirty="0"/>
              <a:t/>
            </a:r>
            <a:br>
              <a:rPr lang="en-US" sz="1100" dirty="0"/>
            </a:br>
            <a:r>
              <a:rPr lang="en-US" sz="1100" dirty="0" smtClean="0"/>
              <a:t/>
            </a:r>
            <a:br>
              <a:rPr lang="en-US" sz="1100" dirty="0" smtClean="0"/>
            </a:br>
            <a:r>
              <a:rPr lang="en-US" sz="1100" dirty="0"/>
              <a:t/>
            </a:r>
            <a:br>
              <a:rPr lang="en-US" sz="1100" dirty="0"/>
            </a:br>
            <a:r>
              <a:rPr lang="en-US" sz="1100" dirty="0" smtClean="0"/>
              <a:t/>
            </a:r>
            <a:br>
              <a:rPr lang="en-US" sz="1100" dirty="0" smtClean="0"/>
            </a:br>
            <a:r>
              <a:rPr lang="en-US" sz="1100" dirty="0" smtClean="0"/>
              <a:t/>
            </a:r>
            <a:br>
              <a:rPr lang="en-US" sz="1100" dirty="0" smtClean="0"/>
            </a:br>
            <a:r>
              <a:rPr lang="en-US" sz="1100" dirty="0"/>
              <a:t/>
            </a:r>
            <a:br>
              <a:rPr lang="en-US" sz="1100" dirty="0"/>
            </a:br>
            <a:r>
              <a:rPr lang="en-US" sz="1100" dirty="0" smtClean="0"/>
              <a:t/>
            </a:r>
            <a:br>
              <a:rPr lang="en-US" sz="1100" dirty="0" smtClean="0"/>
            </a:br>
            <a:r>
              <a:rPr lang="en-US" sz="2400" dirty="0" smtClean="0"/>
              <a:t/>
            </a:r>
            <a:br>
              <a:rPr lang="en-US" sz="2400" dirty="0" smtClean="0"/>
            </a:br>
            <a:endParaRPr lang="en-US" sz="2400" dirty="0"/>
          </a:p>
        </p:txBody>
      </p:sp>
      <p:sp>
        <p:nvSpPr>
          <p:cNvPr id="9219" name="TextBox 3"/>
          <p:cNvSpPr txBox="1">
            <a:spLocks noChangeArrowheads="1"/>
          </p:cNvSpPr>
          <p:nvPr/>
        </p:nvSpPr>
        <p:spPr bwMode="auto">
          <a:xfrm>
            <a:off x="1752600" y="304800"/>
            <a:ext cx="62484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endParaRPr lang="en-US" altLang="en-US"/>
          </a:p>
        </p:txBody>
      </p:sp>
      <p:sp>
        <p:nvSpPr>
          <p:cNvPr id="9220"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1E456EC1-36D6-4A11-9A5F-AD0B08C0EFC6}" type="slidenum">
              <a:rPr lang="en-US" altLang="en-US" sz="1000" smtClean="0"/>
              <a:pPr/>
              <a:t>1</a:t>
            </a:fld>
            <a:endParaRPr lang="en-US" altLang="en-US" sz="1000" smtClean="0"/>
          </a:p>
        </p:txBody>
      </p:sp>
      <p:sp>
        <p:nvSpPr>
          <p:cNvPr id="9221" name="TextBox 7"/>
          <p:cNvSpPr txBox="1">
            <a:spLocks noChangeArrowheads="1"/>
          </p:cNvSpPr>
          <p:nvPr/>
        </p:nvSpPr>
        <p:spPr bwMode="auto">
          <a:xfrm flipH="1">
            <a:off x="2895600" y="4953000"/>
            <a:ext cx="594360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pPr algn="ctr"/>
            <a:r>
              <a:rPr lang="en-US" altLang="en-US" sz="1200" dirty="0" smtClean="0"/>
              <a:t>Alternatives 2013 - Building Inclusive Communities: Valuing Every Voice</a:t>
            </a:r>
          </a:p>
          <a:p>
            <a:pPr algn="ctr"/>
            <a:r>
              <a:rPr lang="en-US" altLang="en-US" sz="1400" dirty="0" smtClean="0"/>
              <a:t>Austin, TX</a:t>
            </a:r>
            <a:endParaRPr lang="en-US" altLang="en-US" sz="1400" dirty="0"/>
          </a:p>
          <a:p>
            <a:pPr algn="ctr"/>
            <a:r>
              <a:rPr lang="en-US" altLang="en-US" sz="1400" dirty="0" smtClean="0"/>
              <a:t>December 4-7, 2013</a:t>
            </a:r>
            <a:endParaRPr lang="en-US" altLang="en-US" sz="1400" dirty="0"/>
          </a:p>
        </p:txBody>
      </p:sp>
      <p:sp>
        <p:nvSpPr>
          <p:cNvPr id="9222" name="Footer Placeholder 8"/>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3"/>
          <p:cNvSpPr>
            <a:spLocks noGrp="1" noChangeArrowheads="1"/>
          </p:cNvSpPr>
          <p:nvPr>
            <p:ph idx="1"/>
          </p:nvPr>
        </p:nvSpPr>
        <p:spPr/>
        <p:txBody>
          <a:bodyPr/>
          <a:lstStyle/>
          <a:p>
            <a:pPr eaLnBrk="1" hangingPunct="1"/>
            <a:r>
              <a:rPr lang="en-US" altLang="en-US" sz="2800" dirty="0" smtClean="0">
                <a:latin typeface="Times New Roman" pitchFamily="1" charset="0"/>
                <a:cs typeface="Times New Roman" pitchFamily="1" charset="0"/>
              </a:rPr>
              <a:t>Peers on site at Maine’s largest medical hospital’s psychiatric ED</a:t>
            </a:r>
          </a:p>
          <a:p>
            <a:pPr eaLnBrk="1" hangingPunct="1"/>
            <a:r>
              <a:rPr lang="en-US" altLang="en-US" sz="2800" dirty="0" smtClean="0">
                <a:latin typeface="Times New Roman" pitchFamily="1" charset="0"/>
                <a:cs typeface="Times New Roman" pitchFamily="1" charset="0"/>
              </a:rPr>
              <a:t>Operates 5:00 PM – 11:00 PM, seven days a week</a:t>
            </a:r>
          </a:p>
          <a:p>
            <a:pPr eaLnBrk="1" hangingPunct="1"/>
            <a:r>
              <a:rPr lang="en-US" altLang="en-US" sz="2800" dirty="0" smtClean="0">
                <a:latin typeface="Times New Roman" pitchFamily="1" charset="0"/>
                <a:cs typeface="Times New Roman" pitchFamily="1" charset="0"/>
              </a:rPr>
              <a:t>“Bag of tricks”</a:t>
            </a:r>
          </a:p>
          <a:p>
            <a:pPr eaLnBrk="1" hangingPunct="1"/>
            <a:r>
              <a:rPr lang="en-US" altLang="en-US" sz="2800" dirty="0" smtClean="0">
                <a:latin typeface="Times New Roman" pitchFamily="1" charset="0"/>
                <a:cs typeface="Times New Roman" pitchFamily="1" charset="0"/>
              </a:rPr>
              <a:t>Meeting basic needs</a:t>
            </a:r>
          </a:p>
          <a:p>
            <a:pPr eaLnBrk="1" hangingPunct="1"/>
            <a:r>
              <a:rPr lang="en-US" altLang="en-US" sz="2800" dirty="0" smtClean="0">
                <a:latin typeface="Times New Roman" pitchFamily="1" charset="0"/>
                <a:cs typeface="Times New Roman" pitchFamily="1" charset="0"/>
              </a:rPr>
              <a:t>One-on-one support</a:t>
            </a:r>
          </a:p>
          <a:p>
            <a:pPr eaLnBrk="1" hangingPunct="1"/>
            <a:r>
              <a:rPr lang="en-US" altLang="en-US" sz="2800" dirty="0" smtClean="0">
                <a:latin typeface="Times New Roman" pitchFamily="1" charset="0"/>
                <a:cs typeface="Times New Roman" pitchFamily="1" charset="0"/>
              </a:rPr>
              <a:t>Community resources, recovery opportunities and natural support</a:t>
            </a:r>
          </a:p>
          <a:p>
            <a:pPr eaLnBrk="1" hangingPunct="1"/>
            <a:r>
              <a:rPr lang="en-US" altLang="en-US" sz="2800" dirty="0" smtClean="0">
                <a:latin typeface="Times New Roman" pitchFamily="1" charset="0"/>
                <a:cs typeface="Times New Roman" pitchFamily="1" charset="0"/>
              </a:rPr>
              <a:t>Peer Coaching Initiative</a:t>
            </a:r>
          </a:p>
        </p:txBody>
      </p:sp>
      <p:sp>
        <p:nvSpPr>
          <p:cNvPr id="57346" name="Rectangle 2"/>
          <p:cNvSpPr>
            <a:spLocks noGrp="1" noChangeArrowheads="1"/>
          </p:cNvSpPr>
          <p:nvPr>
            <p:ph type="title"/>
          </p:nvPr>
        </p:nvSpPr>
        <p:spPr/>
        <p:txBody>
          <a:bodyPr/>
          <a:lstStyle/>
          <a:p>
            <a:pPr eaLnBrk="1" fontAlgn="auto" hangingPunct="1">
              <a:spcAft>
                <a:spcPts val="0"/>
              </a:spcAft>
              <a:defRPr/>
            </a:pPr>
            <a:r>
              <a:rPr lang="en-US" dirty="0"/>
              <a:t>Emergency Department</a:t>
            </a:r>
          </a:p>
        </p:txBody>
      </p:sp>
      <p:sp>
        <p:nvSpPr>
          <p:cNvPr id="2048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82A1CB8D-1F98-43BD-B7D8-F77FA65C98DF}" type="slidenum">
              <a:rPr lang="en-US" altLang="en-US" sz="1000" smtClean="0"/>
              <a:pPr/>
              <a:t>10</a:t>
            </a:fld>
            <a:endParaRPr lang="en-US" altLang="en-US" sz="1000" smtClean="0"/>
          </a:p>
        </p:txBody>
      </p:sp>
      <p:sp>
        <p:nvSpPr>
          <p:cNvPr id="20485"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0482">
                                            <p:txEl>
                                              <p:pRg st="0" end="0"/>
                                            </p:txEl>
                                          </p:spTgt>
                                        </p:tgtEl>
                                        <p:attrNameLst>
                                          <p:attrName>style.visibility</p:attrName>
                                        </p:attrNameLst>
                                      </p:cBhvr>
                                      <p:to>
                                        <p:strVal val="visible"/>
                                      </p:to>
                                    </p:set>
                                    <p:animEffect transition="in" filter="fade">
                                      <p:cBhvr>
                                        <p:cTn id="7" dur="500"/>
                                        <p:tgtEl>
                                          <p:spTgt spid="2048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0482">
                                            <p:txEl>
                                              <p:pRg st="1" end="1"/>
                                            </p:txEl>
                                          </p:spTgt>
                                        </p:tgtEl>
                                        <p:attrNameLst>
                                          <p:attrName>style.visibility</p:attrName>
                                        </p:attrNameLst>
                                      </p:cBhvr>
                                      <p:to>
                                        <p:strVal val="visible"/>
                                      </p:to>
                                    </p:set>
                                    <p:animEffect transition="in" filter="fade">
                                      <p:cBhvr>
                                        <p:cTn id="12" dur="500"/>
                                        <p:tgtEl>
                                          <p:spTgt spid="2048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0482">
                                            <p:txEl>
                                              <p:pRg st="2" end="2"/>
                                            </p:txEl>
                                          </p:spTgt>
                                        </p:tgtEl>
                                        <p:attrNameLst>
                                          <p:attrName>style.visibility</p:attrName>
                                        </p:attrNameLst>
                                      </p:cBhvr>
                                      <p:to>
                                        <p:strVal val="visible"/>
                                      </p:to>
                                    </p:set>
                                    <p:animEffect transition="in" filter="fade">
                                      <p:cBhvr>
                                        <p:cTn id="17" dur="500"/>
                                        <p:tgtEl>
                                          <p:spTgt spid="2048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0482">
                                            <p:txEl>
                                              <p:pRg st="3" end="3"/>
                                            </p:txEl>
                                          </p:spTgt>
                                        </p:tgtEl>
                                        <p:attrNameLst>
                                          <p:attrName>style.visibility</p:attrName>
                                        </p:attrNameLst>
                                      </p:cBhvr>
                                      <p:to>
                                        <p:strVal val="visible"/>
                                      </p:to>
                                    </p:set>
                                    <p:animEffect transition="in" filter="fade">
                                      <p:cBhvr>
                                        <p:cTn id="22" dur="500"/>
                                        <p:tgtEl>
                                          <p:spTgt spid="2048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0482">
                                            <p:txEl>
                                              <p:pRg st="4" end="4"/>
                                            </p:txEl>
                                          </p:spTgt>
                                        </p:tgtEl>
                                        <p:attrNameLst>
                                          <p:attrName>style.visibility</p:attrName>
                                        </p:attrNameLst>
                                      </p:cBhvr>
                                      <p:to>
                                        <p:strVal val="visible"/>
                                      </p:to>
                                    </p:set>
                                    <p:animEffect transition="in" filter="fade">
                                      <p:cBhvr>
                                        <p:cTn id="27" dur="500"/>
                                        <p:tgtEl>
                                          <p:spTgt spid="2048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0482">
                                            <p:txEl>
                                              <p:pRg st="5" end="5"/>
                                            </p:txEl>
                                          </p:spTgt>
                                        </p:tgtEl>
                                        <p:attrNameLst>
                                          <p:attrName>style.visibility</p:attrName>
                                        </p:attrNameLst>
                                      </p:cBhvr>
                                      <p:to>
                                        <p:strVal val="visible"/>
                                      </p:to>
                                    </p:set>
                                    <p:animEffect transition="in" filter="fade">
                                      <p:cBhvr>
                                        <p:cTn id="32" dur="500"/>
                                        <p:tgtEl>
                                          <p:spTgt spid="2048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0482">
                                            <p:txEl>
                                              <p:pRg st="6" end="6"/>
                                            </p:txEl>
                                          </p:spTgt>
                                        </p:tgtEl>
                                        <p:attrNameLst>
                                          <p:attrName>style.visibility</p:attrName>
                                        </p:attrNameLst>
                                      </p:cBhvr>
                                      <p:to>
                                        <p:strVal val="visible"/>
                                      </p:to>
                                    </p:set>
                                    <p:animEffect transition="in" filter="fade">
                                      <p:cBhvr>
                                        <p:cTn id="37" dur="500"/>
                                        <p:tgtEl>
                                          <p:spTgt spid="20482">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14400" y="1600200"/>
            <a:ext cx="7375913" cy="3961135"/>
          </a:xfrm>
          <a:extLst/>
        </p:spPr>
        <p:txBody>
          <a:bodyPr numCol="2">
            <a:normAutofit fontScale="92500" lnSpcReduction="10000"/>
          </a:bodyPr>
          <a:lstStyle/>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Roles/Duties</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One-on-one support </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Group support</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Recovery group facilitator</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Debriefer</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Bridger</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Trauma specialist</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Advocate</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Training – staff and peers</a:t>
            </a:r>
          </a:p>
          <a:p>
            <a:pPr marL="621792" lvl="1" eaLnBrk="1" fontAlgn="auto" hangingPunct="1">
              <a:spcBef>
                <a:spcPts val="324"/>
              </a:spcBef>
              <a:spcAft>
                <a:spcPts val="0"/>
              </a:spcAft>
              <a:buFont typeface="Verdana"/>
              <a:buChar char="◦"/>
              <a:defRPr/>
            </a:pPr>
            <a:endParaRPr lang="en-US" dirty="0">
              <a:latin typeface="Times New Roman" pitchFamily="18" charset="0"/>
              <a:cs typeface="Times New Roman" pitchFamily="18" charset="0"/>
            </a:endParaRPr>
          </a:p>
          <a:p>
            <a:pPr marL="621792" lvl="1" eaLnBrk="1" fontAlgn="auto" hangingPunct="1">
              <a:spcBef>
                <a:spcPts val="324"/>
              </a:spcBef>
              <a:spcAft>
                <a:spcPts val="0"/>
              </a:spcAft>
              <a:buFont typeface="Verdana"/>
              <a:buChar char="◦"/>
              <a:defRPr/>
            </a:pPr>
            <a:endParaRPr lang="en-US" dirty="0">
              <a:latin typeface="Times New Roman" pitchFamily="18" charset="0"/>
              <a:cs typeface="Times New Roman" pitchFamily="18" charset="0"/>
            </a:endParaRP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Purpose</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Ensure client-centered and recovery-oriented care</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Role model recovery</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Provide hope for recovery</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Providing each client with a voice</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Low-level advocacy</a:t>
            </a:r>
          </a:p>
          <a:p>
            <a:pPr marL="621792" lvl="1" eaLnBrk="1" fontAlgn="auto" hangingPunct="1">
              <a:spcBef>
                <a:spcPts val="324"/>
              </a:spcBef>
              <a:spcAft>
                <a:spcPts val="0"/>
              </a:spcAft>
              <a:buFont typeface="Verdana"/>
              <a:buChar char="◦"/>
              <a:defRPr/>
            </a:pPr>
            <a:endParaRPr lang="en-US" dirty="0">
              <a:latin typeface="Times New Roman" pitchFamily="18" charset="0"/>
              <a:cs typeface="Times New Roman" pitchFamily="18" charset="0"/>
            </a:endParaRPr>
          </a:p>
          <a:p>
            <a:pPr marL="365760" indent="-256032" eaLnBrk="1" fontAlgn="auto" hangingPunct="1">
              <a:spcAft>
                <a:spcPts val="0"/>
              </a:spcAft>
              <a:buFont typeface="Wingdings 3"/>
              <a:buChar char=""/>
              <a:defRPr/>
            </a:pPr>
            <a:endParaRPr lang="en-US" dirty="0">
              <a:latin typeface="Times New Roman" pitchFamily="18" charset="0"/>
              <a:cs typeface="Times New Roman" pitchFamily="18" charset="0"/>
            </a:endParaRPr>
          </a:p>
        </p:txBody>
      </p:sp>
      <p:sp>
        <p:nvSpPr>
          <p:cNvPr id="74754" name="Rectangle 2"/>
          <p:cNvSpPr>
            <a:spLocks noGrp="1" noChangeArrowheads="1"/>
          </p:cNvSpPr>
          <p:nvPr>
            <p:ph type="title"/>
          </p:nvPr>
        </p:nvSpPr>
        <p:spPr/>
        <p:txBody>
          <a:bodyPr/>
          <a:lstStyle/>
          <a:p>
            <a:pPr algn="ctr" eaLnBrk="1" fontAlgn="auto" hangingPunct="1">
              <a:spcAft>
                <a:spcPts val="0"/>
              </a:spcAft>
              <a:defRPr/>
            </a:pPr>
            <a:r>
              <a:rPr lang="en-US" sz="3600" dirty="0"/>
              <a:t>Inpatient Peer Support</a:t>
            </a:r>
          </a:p>
        </p:txBody>
      </p:sp>
      <p:sp>
        <p:nvSpPr>
          <p:cNvPr id="2253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0BD670AD-6F8B-4D5D-9B13-BAF9C0083E99}" type="slidenum">
              <a:rPr lang="en-US" altLang="en-US" sz="1000" smtClean="0"/>
              <a:pPr/>
              <a:t>11</a:t>
            </a:fld>
            <a:endParaRPr lang="en-US" altLang="en-US" sz="1000" smtClean="0"/>
          </a:p>
        </p:txBody>
      </p:sp>
      <p:sp>
        <p:nvSpPr>
          <p:cNvPr id="22533"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
                                            <p:txEl>
                                              <p:pRg st="11" end="11"/>
                                            </p:txEl>
                                          </p:spTgt>
                                        </p:tgtEl>
                                        <p:attrNameLst>
                                          <p:attrName>style.visibility</p:attrName>
                                        </p:attrNameLst>
                                      </p:cBhvr>
                                      <p:to>
                                        <p:strVal val="visible"/>
                                      </p:to>
                                    </p:set>
                                    <p:animEffect transition="in" filter="fade">
                                      <p:cBhvr>
                                        <p:cTn id="52" dur="500"/>
                                        <p:tgtEl>
                                          <p:spTgt spid="2">
                                            <p:txEl>
                                              <p:pRg st="11" end="11"/>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
                                            <p:txEl>
                                              <p:pRg st="12" end="12"/>
                                            </p:txEl>
                                          </p:spTgt>
                                        </p:tgtEl>
                                        <p:attrNameLst>
                                          <p:attrName>style.visibility</p:attrName>
                                        </p:attrNameLst>
                                      </p:cBhvr>
                                      <p:to>
                                        <p:strVal val="visible"/>
                                      </p:to>
                                    </p:set>
                                    <p:animEffect transition="in" filter="fade">
                                      <p:cBhvr>
                                        <p:cTn id="57" dur="500"/>
                                        <p:tgtEl>
                                          <p:spTgt spid="2">
                                            <p:txEl>
                                              <p:pRg st="12" end="12"/>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
                                            <p:txEl>
                                              <p:pRg st="13" end="13"/>
                                            </p:txEl>
                                          </p:spTgt>
                                        </p:tgtEl>
                                        <p:attrNameLst>
                                          <p:attrName>style.visibility</p:attrName>
                                        </p:attrNameLst>
                                      </p:cBhvr>
                                      <p:to>
                                        <p:strVal val="visible"/>
                                      </p:to>
                                    </p:set>
                                    <p:animEffect transition="in" filter="fade">
                                      <p:cBhvr>
                                        <p:cTn id="62" dur="500"/>
                                        <p:tgtEl>
                                          <p:spTgt spid="2">
                                            <p:txEl>
                                              <p:pRg st="13" end="13"/>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
                                            <p:txEl>
                                              <p:pRg st="14" end="14"/>
                                            </p:txEl>
                                          </p:spTgt>
                                        </p:tgtEl>
                                        <p:attrNameLst>
                                          <p:attrName>style.visibility</p:attrName>
                                        </p:attrNameLst>
                                      </p:cBhvr>
                                      <p:to>
                                        <p:strVal val="visible"/>
                                      </p:to>
                                    </p:set>
                                    <p:animEffect transition="in" filter="fade">
                                      <p:cBhvr>
                                        <p:cTn id="67" dur="500"/>
                                        <p:tgtEl>
                                          <p:spTgt spid="2">
                                            <p:txEl>
                                              <p:pRg st="14" end="14"/>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
                                            <p:txEl>
                                              <p:pRg st="15" end="15"/>
                                            </p:txEl>
                                          </p:spTgt>
                                        </p:tgtEl>
                                        <p:attrNameLst>
                                          <p:attrName>style.visibility</p:attrName>
                                        </p:attrNameLst>
                                      </p:cBhvr>
                                      <p:to>
                                        <p:strVal val="visible"/>
                                      </p:to>
                                    </p:set>
                                    <p:animEffect transition="in" filter="fade">
                                      <p:cBhvr>
                                        <p:cTn id="72" dur="500"/>
                                        <p:tgtEl>
                                          <p:spTgt spid="2">
                                            <p:txEl>
                                              <p:pRg st="15" end="15"/>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
                                            <p:txEl>
                                              <p:pRg st="16" end="16"/>
                                            </p:txEl>
                                          </p:spTgt>
                                        </p:tgtEl>
                                        <p:attrNameLst>
                                          <p:attrName>style.visibility</p:attrName>
                                        </p:attrNameLst>
                                      </p:cBhvr>
                                      <p:to>
                                        <p:strVal val="visible"/>
                                      </p:to>
                                    </p:set>
                                    <p:animEffect transition="in" filter="fade">
                                      <p:cBhvr>
                                        <p:cTn id="77" dur="500"/>
                                        <p:tgtEl>
                                          <p:spTgt spid="2">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3"/>
          <p:cNvSpPr>
            <a:spLocks noGrp="1" noChangeArrowheads="1"/>
          </p:cNvSpPr>
          <p:nvPr>
            <p:ph idx="1"/>
          </p:nvPr>
        </p:nvSpPr>
        <p:spPr/>
        <p:txBody>
          <a:bodyPr/>
          <a:lstStyle/>
          <a:p>
            <a:pPr eaLnBrk="1" hangingPunct="1">
              <a:lnSpc>
                <a:spcPct val="80000"/>
              </a:lnSpc>
            </a:pPr>
            <a:r>
              <a:rPr lang="en-US" altLang="en-US" sz="2200" dirty="0" smtClean="0">
                <a:latin typeface="Times New Roman" pitchFamily="1" charset="0"/>
                <a:cs typeface="Times New Roman" pitchFamily="1" charset="0"/>
              </a:rPr>
              <a:t>Riverview Psychiatric Center (Augusta, ME)</a:t>
            </a:r>
          </a:p>
          <a:p>
            <a:pPr lvl="1" eaLnBrk="1" hangingPunct="1">
              <a:lnSpc>
                <a:spcPct val="80000"/>
              </a:lnSpc>
            </a:pPr>
            <a:r>
              <a:rPr lang="en-US" altLang="en-US" sz="2000" dirty="0" smtClean="0">
                <a:latin typeface="Times New Roman" pitchFamily="1" charset="0"/>
                <a:cs typeface="Times New Roman" pitchFamily="1" charset="0"/>
              </a:rPr>
              <a:t>8 peers inpatient</a:t>
            </a:r>
          </a:p>
          <a:p>
            <a:pPr lvl="1" eaLnBrk="1" hangingPunct="1">
              <a:lnSpc>
                <a:spcPct val="80000"/>
              </a:lnSpc>
            </a:pPr>
            <a:r>
              <a:rPr lang="en-US" altLang="en-US" sz="2000" dirty="0" smtClean="0">
                <a:latin typeface="Times New Roman" pitchFamily="1" charset="0"/>
                <a:cs typeface="Times New Roman" pitchFamily="1" charset="0"/>
              </a:rPr>
              <a:t>2 community/</a:t>
            </a:r>
            <a:r>
              <a:rPr lang="en-US" altLang="en-US" sz="2000" dirty="0" err="1" smtClean="0">
                <a:latin typeface="Times New Roman" pitchFamily="1" charset="0"/>
                <a:cs typeface="Times New Roman" pitchFamily="1" charset="0"/>
              </a:rPr>
              <a:t>bridgers</a:t>
            </a:r>
            <a:endParaRPr lang="en-US" altLang="en-US" sz="2000" dirty="0" smtClean="0">
              <a:latin typeface="Times New Roman" pitchFamily="1" charset="0"/>
              <a:cs typeface="Times New Roman" pitchFamily="1" charset="0"/>
            </a:endParaRPr>
          </a:p>
          <a:p>
            <a:pPr lvl="1" eaLnBrk="1" hangingPunct="1">
              <a:lnSpc>
                <a:spcPct val="80000"/>
              </a:lnSpc>
            </a:pPr>
            <a:r>
              <a:rPr lang="en-US" altLang="en-US" sz="2000" dirty="0" smtClean="0">
                <a:latin typeface="Times New Roman" pitchFamily="1" charset="0"/>
                <a:cs typeface="Times New Roman" pitchFamily="1" charset="0"/>
              </a:rPr>
              <a:t>2 recovery trainers</a:t>
            </a:r>
          </a:p>
          <a:p>
            <a:pPr lvl="1" eaLnBrk="1" hangingPunct="1">
              <a:lnSpc>
                <a:spcPct val="80000"/>
              </a:lnSpc>
            </a:pPr>
            <a:r>
              <a:rPr lang="en-US" altLang="en-US" sz="2000" dirty="0" smtClean="0">
                <a:latin typeface="Times New Roman" pitchFamily="1" charset="0"/>
                <a:cs typeface="Times New Roman" pitchFamily="1" charset="0"/>
              </a:rPr>
              <a:t>1 program director and 1 team leader</a:t>
            </a:r>
          </a:p>
          <a:p>
            <a:pPr lvl="1" eaLnBrk="1" hangingPunct="1">
              <a:lnSpc>
                <a:spcPct val="80000"/>
              </a:lnSpc>
              <a:buFont typeface="Verdana" pitchFamily="1" charset="0"/>
              <a:buNone/>
            </a:pPr>
            <a:endParaRPr lang="en-US" altLang="en-US" sz="2000" dirty="0" smtClean="0">
              <a:latin typeface="Times New Roman" pitchFamily="1" charset="0"/>
              <a:cs typeface="Times New Roman" pitchFamily="1" charset="0"/>
            </a:endParaRPr>
          </a:p>
          <a:p>
            <a:pPr eaLnBrk="1" hangingPunct="1">
              <a:lnSpc>
                <a:spcPct val="80000"/>
              </a:lnSpc>
            </a:pPr>
            <a:r>
              <a:rPr lang="en-US" altLang="en-US" sz="2200" dirty="0" smtClean="0">
                <a:latin typeface="Times New Roman" pitchFamily="1" charset="0"/>
                <a:cs typeface="Times New Roman" pitchFamily="1" charset="0"/>
              </a:rPr>
              <a:t>Delaware Psychiatric Center (New Castle, DE)</a:t>
            </a:r>
          </a:p>
          <a:p>
            <a:pPr lvl="1" eaLnBrk="1" hangingPunct="1">
              <a:lnSpc>
                <a:spcPct val="80000"/>
              </a:lnSpc>
            </a:pPr>
            <a:r>
              <a:rPr lang="en-US" altLang="en-US" sz="2000" dirty="0" smtClean="0">
                <a:latin typeface="Times New Roman" pitchFamily="1" charset="0"/>
                <a:cs typeface="Times New Roman" pitchFamily="1" charset="0"/>
              </a:rPr>
              <a:t>7 peers inpatient</a:t>
            </a:r>
          </a:p>
          <a:p>
            <a:pPr lvl="1" eaLnBrk="1" hangingPunct="1">
              <a:lnSpc>
                <a:spcPct val="80000"/>
              </a:lnSpc>
            </a:pPr>
            <a:r>
              <a:rPr lang="en-US" altLang="en-US" sz="2000" dirty="0" smtClean="0">
                <a:latin typeface="Times New Roman" pitchFamily="1" charset="0"/>
                <a:cs typeface="Times New Roman" pitchFamily="1" charset="0"/>
              </a:rPr>
              <a:t>6 </a:t>
            </a:r>
            <a:r>
              <a:rPr lang="en-US" altLang="en-US" sz="2000" dirty="0" err="1" smtClean="0">
                <a:latin typeface="Times New Roman" pitchFamily="1" charset="0"/>
                <a:cs typeface="Times New Roman" pitchFamily="1" charset="0"/>
              </a:rPr>
              <a:t>bridgers</a:t>
            </a:r>
            <a:endParaRPr lang="en-US" altLang="en-US" sz="2000" dirty="0" smtClean="0">
              <a:latin typeface="Times New Roman" pitchFamily="1" charset="0"/>
              <a:cs typeface="Times New Roman" pitchFamily="1" charset="0"/>
            </a:endParaRPr>
          </a:p>
          <a:p>
            <a:pPr lvl="1" eaLnBrk="1" hangingPunct="1">
              <a:lnSpc>
                <a:spcPct val="80000"/>
              </a:lnSpc>
            </a:pPr>
            <a:r>
              <a:rPr lang="en-US" altLang="en-US" sz="2000" dirty="0" smtClean="0">
                <a:latin typeface="Times New Roman" pitchFamily="1" charset="0"/>
                <a:cs typeface="Times New Roman" pitchFamily="1" charset="0"/>
              </a:rPr>
              <a:t>5 trauma peers in clinic</a:t>
            </a:r>
          </a:p>
          <a:p>
            <a:pPr lvl="1" eaLnBrk="1" hangingPunct="1">
              <a:lnSpc>
                <a:spcPct val="80000"/>
              </a:lnSpc>
            </a:pPr>
            <a:r>
              <a:rPr lang="en-US" altLang="en-US" sz="2000" dirty="0" smtClean="0">
                <a:latin typeface="Times New Roman" pitchFamily="1" charset="0"/>
                <a:cs typeface="Times New Roman" pitchFamily="1" charset="0"/>
              </a:rPr>
              <a:t>1 program director and 2 team leaders</a:t>
            </a:r>
          </a:p>
          <a:p>
            <a:pPr lvl="1" eaLnBrk="1" hangingPunct="1">
              <a:lnSpc>
                <a:spcPct val="80000"/>
              </a:lnSpc>
            </a:pPr>
            <a:r>
              <a:rPr lang="en-US" altLang="en-US" sz="2000" dirty="0" smtClean="0">
                <a:latin typeface="Times New Roman" pitchFamily="1" charset="0"/>
                <a:cs typeface="Times New Roman" pitchFamily="1" charset="0"/>
              </a:rPr>
              <a:t>Drop in center</a:t>
            </a:r>
          </a:p>
        </p:txBody>
      </p:sp>
      <p:sp>
        <p:nvSpPr>
          <p:cNvPr id="75778" name="Rectangle 2"/>
          <p:cNvSpPr>
            <a:spLocks noGrp="1" noChangeArrowheads="1"/>
          </p:cNvSpPr>
          <p:nvPr>
            <p:ph type="title"/>
          </p:nvPr>
        </p:nvSpPr>
        <p:spPr/>
        <p:txBody>
          <a:bodyPr>
            <a:normAutofit fontScale="90000"/>
          </a:bodyPr>
          <a:lstStyle/>
          <a:p>
            <a:pPr eaLnBrk="1" fontAlgn="auto" hangingPunct="1">
              <a:spcAft>
                <a:spcPts val="0"/>
              </a:spcAft>
              <a:defRPr/>
            </a:pPr>
            <a:r>
              <a:rPr lang="en-US" dirty="0"/>
              <a:t>Inpatient Peer Support Examples</a:t>
            </a:r>
          </a:p>
        </p:txBody>
      </p:sp>
      <p:sp>
        <p:nvSpPr>
          <p:cNvPr id="2355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140462D1-02CF-4880-9E17-130ADF7B8FB4}" type="slidenum">
              <a:rPr lang="en-US" altLang="en-US" sz="1000" smtClean="0"/>
              <a:pPr/>
              <a:t>12</a:t>
            </a:fld>
            <a:endParaRPr lang="en-US" altLang="en-US" sz="1000" smtClean="0"/>
          </a:p>
        </p:txBody>
      </p:sp>
      <p:sp>
        <p:nvSpPr>
          <p:cNvPr id="23557"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3554">
                                            <p:txEl>
                                              <p:pRg st="0" end="0"/>
                                            </p:txEl>
                                          </p:spTgt>
                                        </p:tgtEl>
                                        <p:attrNameLst>
                                          <p:attrName>style.visibility</p:attrName>
                                        </p:attrNameLst>
                                      </p:cBhvr>
                                      <p:to>
                                        <p:strVal val="visible"/>
                                      </p:to>
                                    </p:set>
                                    <p:animEffect transition="in" filter="fade">
                                      <p:cBhvr>
                                        <p:cTn id="7" dur="500"/>
                                        <p:tgtEl>
                                          <p:spTgt spid="2355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3554">
                                            <p:txEl>
                                              <p:pRg st="1" end="1"/>
                                            </p:txEl>
                                          </p:spTgt>
                                        </p:tgtEl>
                                        <p:attrNameLst>
                                          <p:attrName>style.visibility</p:attrName>
                                        </p:attrNameLst>
                                      </p:cBhvr>
                                      <p:to>
                                        <p:strVal val="visible"/>
                                      </p:to>
                                    </p:set>
                                    <p:animEffect transition="in" filter="fade">
                                      <p:cBhvr>
                                        <p:cTn id="12" dur="500"/>
                                        <p:tgtEl>
                                          <p:spTgt spid="2355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3554">
                                            <p:txEl>
                                              <p:pRg st="2" end="2"/>
                                            </p:txEl>
                                          </p:spTgt>
                                        </p:tgtEl>
                                        <p:attrNameLst>
                                          <p:attrName>style.visibility</p:attrName>
                                        </p:attrNameLst>
                                      </p:cBhvr>
                                      <p:to>
                                        <p:strVal val="visible"/>
                                      </p:to>
                                    </p:set>
                                    <p:animEffect transition="in" filter="fade">
                                      <p:cBhvr>
                                        <p:cTn id="17" dur="500"/>
                                        <p:tgtEl>
                                          <p:spTgt spid="2355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3554">
                                            <p:txEl>
                                              <p:pRg st="3" end="3"/>
                                            </p:txEl>
                                          </p:spTgt>
                                        </p:tgtEl>
                                        <p:attrNameLst>
                                          <p:attrName>style.visibility</p:attrName>
                                        </p:attrNameLst>
                                      </p:cBhvr>
                                      <p:to>
                                        <p:strVal val="visible"/>
                                      </p:to>
                                    </p:set>
                                    <p:animEffect transition="in" filter="fade">
                                      <p:cBhvr>
                                        <p:cTn id="22" dur="500"/>
                                        <p:tgtEl>
                                          <p:spTgt spid="2355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3554">
                                            <p:txEl>
                                              <p:pRg st="4" end="4"/>
                                            </p:txEl>
                                          </p:spTgt>
                                        </p:tgtEl>
                                        <p:attrNameLst>
                                          <p:attrName>style.visibility</p:attrName>
                                        </p:attrNameLst>
                                      </p:cBhvr>
                                      <p:to>
                                        <p:strVal val="visible"/>
                                      </p:to>
                                    </p:set>
                                    <p:animEffect transition="in" filter="fade">
                                      <p:cBhvr>
                                        <p:cTn id="27" dur="500"/>
                                        <p:tgtEl>
                                          <p:spTgt spid="2355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3554">
                                            <p:txEl>
                                              <p:pRg st="6" end="6"/>
                                            </p:txEl>
                                          </p:spTgt>
                                        </p:tgtEl>
                                        <p:attrNameLst>
                                          <p:attrName>style.visibility</p:attrName>
                                        </p:attrNameLst>
                                      </p:cBhvr>
                                      <p:to>
                                        <p:strVal val="visible"/>
                                      </p:to>
                                    </p:set>
                                    <p:animEffect transition="in" filter="fade">
                                      <p:cBhvr>
                                        <p:cTn id="32" dur="500"/>
                                        <p:tgtEl>
                                          <p:spTgt spid="23554">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3554">
                                            <p:txEl>
                                              <p:pRg st="7" end="7"/>
                                            </p:txEl>
                                          </p:spTgt>
                                        </p:tgtEl>
                                        <p:attrNameLst>
                                          <p:attrName>style.visibility</p:attrName>
                                        </p:attrNameLst>
                                      </p:cBhvr>
                                      <p:to>
                                        <p:strVal val="visible"/>
                                      </p:to>
                                    </p:set>
                                    <p:animEffect transition="in" filter="fade">
                                      <p:cBhvr>
                                        <p:cTn id="37" dur="500"/>
                                        <p:tgtEl>
                                          <p:spTgt spid="23554">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3554">
                                            <p:txEl>
                                              <p:pRg st="8" end="8"/>
                                            </p:txEl>
                                          </p:spTgt>
                                        </p:tgtEl>
                                        <p:attrNameLst>
                                          <p:attrName>style.visibility</p:attrName>
                                        </p:attrNameLst>
                                      </p:cBhvr>
                                      <p:to>
                                        <p:strVal val="visible"/>
                                      </p:to>
                                    </p:set>
                                    <p:animEffect transition="in" filter="fade">
                                      <p:cBhvr>
                                        <p:cTn id="42" dur="500"/>
                                        <p:tgtEl>
                                          <p:spTgt spid="23554">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3554">
                                            <p:txEl>
                                              <p:pRg st="9" end="9"/>
                                            </p:txEl>
                                          </p:spTgt>
                                        </p:tgtEl>
                                        <p:attrNameLst>
                                          <p:attrName>style.visibility</p:attrName>
                                        </p:attrNameLst>
                                      </p:cBhvr>
                                      <p:to>
                                        <p:strVal val="visible"/>
                                      </p:to>
                                    </p:set>
                                    <p:animEffect transition="in" filter="fade">
                                      <p:cBhvr>
                                        <p:cTn id="47" dur="500"/>
                                        <p:tgtEl>
                                          <p:spTgt spid="23554">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3554">
                                            <p:txEl>
                                              <p:pRg st="10" end="10"/>
                                            </p:txEl>
                                          </p:spTgt>
                                        </p:tgtEl>
                                        <p:attrNameLst>
                                          <p:attrName>style.visibility</p:attrName>
                                        </p:attrNameLst>
                                      </p:cBhvr>
                                      <p:to>
                                        <p:strVal val="visible"/>
                                      </p:to>
                                    </p:set>
                                    <p:animEffect transition="in" filter="fade">
                                      <p:cBhvr>
                                        <p:cTn id="52" dur="500"/>
                                        <p:tgtEl>
                                          <p:spTgt spid="23554">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3554">
                                            <p:txEl>
                                              <p:pRg st="11" end="11"/>
                                            </p:txEl>
                                          </p:spTgt>
                                        </p:tgtEl>
                                        <p:attrNameLst>
                                          <p:attrName>style.visibility</p:attrName>
                                        </p:attrNameLst>
                                      </p:cBhvr>
                                      <p:to>
                                        <p:strVal val="visible"/>
                                      </p:to>
                                    </p:set>
                                    <p:animEffect transition="in" filter="fade">
                                      <p:cBhvr>
                                        <p:cTn id="57" dur="500"/>
                                        <p:tgtEl>
                                          <p:spTgt spid="23554">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4"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914400" y="1371600"/>
            <a:ext cx="7195004" cy="3996838"/>
          </a:xfrm>
          <a:extLst/>
        </p:spPr>
        <p:txBody>
          <a:bodyPr numCol="2">
            <a:normAutofit/>
          </a:bodyPr>
          <a:lstStyle/>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Not hospital employees</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Advocate for change without repercussion</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Share personal history in a way that is helpful</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Use of physical touch in a nurturing way</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Independent voice</a:t>
            </a:r>
          </a:p>
          <a:p>
            <a:pPr marL="365760" indent="-256032" eaLnBrk="1" fontAlgn="auto" hangingPunct="1">
              <a:spcAft>
                <a:spcPts val="0"/>
              </a:spcAft>
              <a:buFont typeface="Wingdings 3"/>
              <a:buChar char=""/>
              <a:defRPr/>
            </a:pPr>
            <a:endParaRPr lang="en-US" dirty="0">
              <a:latin typeface="Times New Roman" pitchFamily="18" charset="0"/>
              <a:cs typeface="Times New Roman" pitchFamily="18" charset="0"/>
            </a:endParaRP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Managed by peer organization</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Ensures supervision of peers by peers</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Ensures adherence to peer support values</a:t>
            </a:r>
          </a:p>
          <a:p>
            <a:pPr marL="621792" lvl="1" eaLnBrk="1" fontAlgn="auto" hangingPunct="1">
              <a:spcBef>
                <a:spcPts val="324"/>
              </a:spcBef>
              <a:spcAft>
                <a:spcPts val="0"/>
              </a:spcAft>
              <a:buFont typeface="Verdana"/>
              <a:buChar char="◦"/>
              <a:defRPr/>
            </a:pPr>
            <a:r>
              <a:rPr lang="en-US" dirty="0">
                <a:latin typeface="Times New Roman" pitchFamily="18" charset="0"/>
                <a:cs typeface="Times New Roman" pitchFamily="18" charset="0"/>
              </a:rPr>
              <a:t>Supports a sense of community amongst consumers</a:t>
            </a:r>
          </a:p>
        </p:txBody>
      </p:sp>
      <p:sp>
        <p:nvSpPr>
          <p:cNvPr id="76802" name="Rectangle 2"/>
          <p:cNvSpPr>
            <a:spLocks noGrp="1" noChangeArrowheads="1"/>
          </p:cNvSpPr>
          <p:nvPr>
            <p:ph type="title"/>
          </p:nvPr>
        </p:nvSpPr>
        <p:spPr/>
        <p:txBody>
          <a:bodyPr/>
          <a:lstStyle/>
          <a:p>
            <a:pPr algn="ctr" eaLnBrk="1" fontAlgn="auto" hangingPunct="1">
              <a:spcAft>
                <a:spcPts val="0"/>
              </a:spcAft>
              <a:defRPr/>
            </a:pPr>
            <a:r>
              <a:rPr lang="en-US" dirty="0"/>
              <a:t>Program Start-up</a:t>
            </a:r>
          </a:p>
        </p:txBody>
      </p:sp>
      <p:sp>
        <p:nvSpPr>
          <p:cNvPr id="2458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B82369E4-3987-4036-BCF4-1E4056F9E2B2}" type="slidenum">
              <a:rPr lang="en-US" altLang="en-US" sz="1000" smtClean="0"/>
              <a:pPr/>
              <a:t>13</a:t>
            </a:fld>
            <a:endParaRPr lang="en-US" altLang="en-US" sz="1000" smtClean="0"/>
          </a:p>
        </p:txBody>
      </p:sp>
      <p:sp>
        <p:nvSpPr>
          <p:cNvPr id="24581"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fade">
                                      <p:cBhvr>
                                        <p:cTn id="37" dur="5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fade">
                                      <p:cBhvr>
                                        <p:cTn id="42" dur="500"/>
                                        <p:tgtEl>
                                          <p:spTgt spid="2">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Effect transition="in" filter="fade">
                                      <p:cBhvr>
                                        <p:cTn id="47" dur="500"/>
                                        <p:tgtEl>
                                          <p:spTgt spid="2">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pPr eaLnBrk="1" fontAlgn="auto" hangingPunct="1">
              <a:spcAft>
                <a:spcPts val="0"/>
              </a:spcAft>
              <a:defRPr/>
            </a:pPr>
            <a:r>
              <a:rPr lang="en-US" dirty="0"/>
              <a:t>Inpatient Peer Support Role</a:t>
            </a:r>
          </a:p>
        </p:txBody>
      </p:sp>
      <p:sp>
        <p:nvSpPr>
          <p:cNvPr id="9" name="Text Placeholder 8"/>
          <p:cNvSpPr>
            <a:spLocks noGrp="1"/>
          </p:cNvSpPr>
          <p:nvPr>
            <p:ph type="body" idx="1"/>
          </p:nvPr>
        </p:nvSpPr>
        <p:spPr>
          <a:xfrm>
            <a:off x="457200" y="6019800"/>
            <a:ext cx="4040188" cy="152400"/>
          </a:xfrm>
        </p:spPr>
        <p:txBody>
          <a:bodyPr/>
          <a:lstStyle/>
          <a:p>
            <a:endParaRPr lang="en-US" dirty="0"/>
          </a:p>
        </p:txBody>
      </p:sp>
      <p:sp>
        <p:nvSpPr>
          <p:cNvPr id="10" name="Text Placeholder 9"/>
          <p:cNvSpPr>
            <a:spLocks noGrp="1"/>
          </p:cNvSpPr>
          <p:nvPr>
            <p:ph type="body" sz="half" idx="3"/>
          </p:nvPr>
        </p:nvSpPr>
        <p:spPr>
          <a:xfrm>
            <a:off x="4645026" y="6019800"/>
            <a:ext cx="4041775" cy="152400"/>
          </a:xfrm>
        </p:spPr>
        <p:txBody>
          <a:bodyPr/>
          <a:lstStyle/>
          <a:p>
            <a:endParaRPr lang="en-US" dirty="0"/>
          </a:p>
        </p:txBody>
      </p:sp>
      <p:sp>
        <p:nvSpPr>
          <p:cNvPr id="2" name="Content Placeholder 1"/>
          <p:cNvSpPr>
            <a:spLocks noGrp="1"/>
          </p:cNvSpPr>
          <p:nvPr>
            <p:ph sz="quarter" idx="2"/>
          </p:nvPr>
        </p:nvSpPr>
        <p:spPr>
          <a:extLst/>
        </p:spPr>
        <p:txBody>
          <a:bodyPr numCol="1">
            <a:normAutofit/>
          </a:bodyPr>
          <a:lstStyle/>
          <a:p>
            <a:pPr marL="365760" indent="-256032" eaLnBrk="1" fontAlgn="auto" hangingPunct="1">
              <a:spcAft>
                <a:spcPts val="0"/>
              </a:spcAft>
              <a:buFont typeface="Wingdings 3"/>
              <a:buChar char=""/>
              <a:defRPr/>
            </a:pPr>
            <a:r>
              <a:rPr lang="en-US" sz="2200" dirty="0" smtClean="0">
                <a:latin typeface="Times New Roman" pitchFamily="18" charset="0"/>
                <a:cs typeface="Times New Roman" pitchFamily="18" charset="0"/>
              </a:rPr>
              <a:t>Provide </a:t>
            </a:r>
            <a:r>
              <a:rPr lang="en-US" sz="2200" dirty="0">
                <a:latin typeface="Times New Roman" pitchFamily="18" charset="0"/>
                <a:cs typeface="Times New Roman" pitchFamily="18" charset="0"/>
              </a:rPr>
              <a:t>low-level advocacy to ensure client voice is being heard and they are being treated with dignity and respect</a:t>
            </a:r>
          </a:p>
          <a:p>
            <a:pPr marL="365760" indent="-256032" eaLnBrk="1" fontAlgn="auto" hangingPunct="1">
              <a:spcAft>
                <a:spcPts val="0"/>
              </a:spcAft>
              <a:buFont typeface="Wingdings 3"/>
              <a:buChar char=""/>
              <a:defRPr/>
            </a:pPr>
            <a:r>
              <a:rPr lang="en-US" sz="2200" dirty="0">
                <a:latin typeface="Times New Roman" pitchFamily="18" charset="0"/>
                <a:cs typeface="Times New Roman" pitchFamily="18" charset="0"/>
              </a:rPr>
              <a:t>Provide consumer voice in hospital operations and policies</a:t>
            </a:r>
          </a:p>
          <a:p>
            <a:pPr marL="365760" indent="-256032" eaLnBrk="1" fontAlgn="auto" hangingPunct="1">
              <a:spcAft>
                <a:spcPts val="0"/>
              </a:spcAft>
              <a:buFont typeface="Wingdings 3"/>
              <a:buChar char=""/>
              <a:defRPr/>
            </a:pPr>
            <a:r>
              <a:rPr lang="en-US" sz="2200" dirty="0">
                <a:latin typeface="Times New Roman" pitchFamily="18" charset="0"/>
                <a:cs typeface="Times New Roman" pitchFamily="18" charset="0"/>
              </a:rPr>
              <a:t>Peer Specialists are involved in all aspects of client care and operations of the </a:t>
            </a:r>
            <a:r>
              <a:rPr lang="en-US" sz="2200" dirty="0" smtClean="0">
                <a:latin typeface="Times New Roman" pitchFamily="18" charset="0"/>
                <a:cs typeface="Times New Roman" pitchFamily="18" charset="0"/>
              </a:rPr>
              <a:t>hospital</a:t>
            </a:r>
            <a:endParaRPr lang="en-US" sz="2200" dirty="0">
              <a:latin typeface="Times New Roman" pitchFamily="18" charset="0"/>
              <a:cs typeface="Times New Roman" pitchFamily="18" charset="0"/>
            </a:endParaRPr>
          </a:p>
        </p:txBody>
      </p:sp>
      <p:sp>
        <p:nvSpPr>
          <p:cNvPr id="6" name="Content Placeholder 5"/>
          <p:cNvSpPr>
            <a:spLocks noGrp="1"/>
          </p:cNvSpPr>
          <p:nvPr>
            <p:ph sz="quarter" idx="4"/>
          </p:nvPr>
        </p:nvSpPr>
        <p:spPr/>
        <p:txBody>
          <a:bodyPr/>
          <a:lstStyle/>
          <a:p>
            <a:pPr marL="365760" indent="-256032" eaLnBrk="1" fontAlgn="auto" hangingPunct="1">
              <a:spcAft>
                <a:spcPts val="0"/>
              </a:spcAft>
              <a:buFont typeface="Wingdings 3"/>
              <a:buChar char=""/>
              <a:defRPr/>
            </a:pPr>
            <a:r>
              <a:rPr lang="en-US" sz="2200" dirty="0">
                <a:latin typeface="Times New Roman" pitchFamily="18" charset="0"/>
                <a:cs typeface="Times New Roman" pitchFamily="18" charset="0"/>
              </a:rPr>
              <a:t>Importance is placed on maintaining peer culture while being in a medical setting, in a state hospital</a:t>
            </a:r>
          </a:p>
          <a:p>
            <a:pPr marL="365760" indent="-256032" eaLnBrk="1" fontAlgn="auto" hangingPunct="1">
              <a:spcAft>
                <a:spcPts val="0"/>
              </a:spcAft>
              <a:buFont typeface="Wingdings 3"/>
              <a:buChar char=""/>
              <a:defRPr/>
            </a:pPr>
            <a:r>
              <a:rPr lang="en-US" sz="2200" dirty="0">
                <a:latin typeface="Times New Roman" pitchFamily="18" charset="0"/>
                <a:cs typeface="Times New Roman" pitchFamily="18" charset="0"/>
              </a:rPr>
              <a:t>Bridge the gap with staff</a:t>
            </a:r>
          </a:p>
          <a:p>
            <a:pPr marL="365760" indent="-256032" eaLnBrk="1" fontAlgn="auto" hangingPunct="1">
              <a:spcAft>
                <a:spcPts val="0"/>
              </a:spcAft>
              <a:buFont typeface="Wingdings 3"/>
              <a:buChar char=""/>
              <a:defRPr/>
            </a:pPr>
            <a:r>
              <a:rPr lang="en-US" sz="2200" dirty="0">
                <a:latin typeface="Times New Roman" pitchFamily="18" charset="0"/>
                <a:cs typeface="Times New Roman" pitchFamily="18" charset="0"/>
              </a:rPr>
              <a:t>Promote recovery-oriented care</a:t>
            </a:r>
          </a:p>
          <a:p>
            <a:pPr marL="365760" indent="-256032" eaLnBrk="1" fontAlgn="auto" hangingPunct="1">
              <a:spcAft>
                <a:spcPts val="0"/>
              </a:spcAft>
              <a:buFont typeface="Wingdings 3"/>
              <a:buChar char=""/>
              <a:defRPr/>
            </a:pPr>
            <a:r>
              <a:rPr lang="en-US" sz="2200" dirty="0">
                <a:latin typeface="Times New Roman" pitchFamily="18" charset="0"/>
                <a:cs typeface="Times New Roman" pitchFamily="18" charset="0"/>
              </a:rPr>
              <a:t>Ensure person-centered </a:t>
            </a:r>
            <a:r>
              <a:rPr lang="en-US" sz="2200" dirty="0" smtClean="0">
                <a:latin typeface="Times New Roman" pitchFamily="18" charset="0"/>
                <a:cs typeface="Times New Roman" pitchFamily="18" charset="0"/>
              </a:rPr>
              <a:t>treatment</a:t>
            </a:r>
          </a:p>
          <a:p>
            <a:pPr marL="365760" indent="-256032" eaLnBrk="1" fontAlgn="auto" hangingPunct="1">
              <a:spcAft>
                <a:spcPts val="0"/>
              </a:spcAft>
              <a:buFont typeface="Wingdings 3"/>
              <a:buChar char=""/>
              <a:defRPr/>
            </a:pPr>
            <a:r>
              <a:rPr lang="en-US" sz="2200" dirty="0">
                <a:latin typeface="Times New Roman" pitchFamily="18" charset="0"/>
                <a:cs typeface="Times New Roman" pitchFamily="18" charset="0"/>
              </a:rPr>
              <a:t>Provide peer support to clients during </a:t>
            </a:r>
            <a:r>
              <a:rPr lang="en-US" sz="2200" dirty="0" smtClean="0">
                <a:latin typeface="Times New Roman" pitchFamily="18" charset="0"/>
                <a:cs typeface="Times New Roman" pitchFamily="18" charset="0"/>
              </a:rPr>
              <a:t>hospitalization</a:t>
            </a:r>
            <a:endParaRPr lang="en-US" sz="2200" dirty="0">
              <a:latin typeface="Times New Roman" pitchFamily="18" charset="0"/>
              <a:cs typeface="Times New Roman" pitchFamily="18" charset="0"/>
            </a:endParaRPr>
          </a:p>
        </p:txBody>
      </p:sp>
      <p:sp>
        <p:nvSpPr>
          <p:cNvPr id="25605"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
        <p:nvSpPr>
          <p:cNvPr id="2560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7FBC126C-D32D-4732-842F-62CFF71371F0}" type="slidenum">
              <a:rPr lang="en-US" altLang="en-US" sz="1000" smtClean="0"/>
              <a:pPr/>
              <a:t>14</a:t>
            </a:fld>
            <a:endParaRPr lang="en-US" altLang="en-US" sz="100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txEl>
                                              <p:pRg st="0" end="0"/>
                                            </p:txEl>
                                          </p:spTgt>
                                        </p:tgtEl>
                                        <p:attrNameLst>
                                          <p:attrName>style.visibility</p:attrName>
                                        </p:attrNameLst>
                                      </p:cBhvr>
                                      <p:to>
                                        <p:strVal val="visible"/>
                                      </p:to>
                                    </p:set>
                                    <p:animEffect transition="in" filter="fade">
                                      <p:cBhvr>
                                        <p:cTn id="22" dur="500"/>
                                        <p:tgtEl>
                                          <p:spTgt spid="6">
                                            <p:txEl>
                                              <p:pRg st="0" end="0"/>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txEl>
                                              <p:pRg st="1" end="1"/>
                                            </p:txEl>
                                          </p:spTgt>
                                        </p:tgtEl>
                                        <p:attrNameLst>
                                          <p:attrName>style.visibility</p:attrName>
                                        </p:attrNameLst>
                                      </p:cBhvr>
                                      <p:to>
                                        <p:strVal val="visible"/>
                                      </p:to>
                                    </p:set>
                                    <p:animEffect transition="in" filter="fade">
                                      <p:cBhvr>
                                        <p:cTn id="27" dur="500"/>
                                        <p:tgtEl>
                                          <p:spTgt spid="6">
                                            <p:txEl>
                                              <p:pRg st="1" end="1"/>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6">
                                            <p:txEl>
                                              <p:pRg st="2" end="2"/>
                                            </p:txEl>
                                          </p:spTgt>
                                        </p:tgtEl>
                                        <p:attrNameLst>
                                          <p:attrName>style.visibility</p:attrName>
                                        </p:attrNameLst>
                                      </p:cBhvr>
                                      <p:to>
                                        <p:strVal val="visible"/>
                                      </p:to>
                                    </p:set>
                                    <p:animEffect transition="in" filter="fade">
                                      <p:cBhvr>
                                        <p:cTn id="32" dur="500"/>
                                        <p:tgtEl>
                                          <p:spTgt spid="6">
                                            <p:txEl>
                                              <p:pRg st="2" end="2"/>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6">
                                            <p:txEl>
                                              <p:pRg st="3" end="3"/>
                                            </p:txEl>
                                          </p:spTgt>
                                        </p:tgtEl>
                                        <p:attrNameLst>
                                          <p:attrName>style.visibility</p:attrName>
                                        </p:attrNameLst>
                                      </p:cBhvr>
                                      <p:to>
                                        <p:strVal val="visible"/>
                                      </p:to>
                                    </p:set>
                                    <p:animEffect transition="in" filter="fade">
                                      <p:cBhvr>
                                        <p:cTn id="37" dur="500"/>
                                        <p:tgtEl>
                                          <p:spTgt spid="6">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6">
                                            <p:txEl>
                                              <p:pRg st="4" end="4"/>
                                            </p:txEl>
                                          </p:spTgt>
                                        </p:tgtEl>
                                        <p:attrNameLst>
                                          <p:attrName>style.visibility</p:attrName>
                                        </p:attrNameLst>
                                      </p:cBhvr>
                                      <p:to>
                                        <p:strVal val="visible"/>
                                      </p:to>
                                    </p:set>
                                    <p:animEffect transition="in" filter="fade">
                                      <p:cBhvr>
                                        <p:cTn id="42"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bldLvl="2"/>
      <p:bldP spid="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524000"/>
            <a:ext cx="8001000" cy="4343400"/>
          </a:xfrm>
          <a:extLst/>
        </p:spPr>
        <p:txBody>
          <a:bodyPr numCol="2">
            <a:normAutofit/>
          </a:bodyPr>
          <a:lstStyle/>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One-on-one support</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Peer support groups</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Recovery groups</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Personal safety plans</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Debriefing</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Crisis intervention/ response</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Concerns/Grievance</a:t>
            </a:r>
          </a:p>
          <a:p>
            <a:pPr marL="109728" indent="0" eaLnBrk="1" fontAlgn="auto" hangingPunct="1">
              <a:spcAft>
                <a:spcPts val="0"/>
              </a:spcAft>
              <a:buNone/>
              <a:defRPr/>
            </a:pPr>
            <a:endParaRPr lang="en-US" dirty="0" smtClean="0">
              <a:latin typeface="Times New Roman" pitchFamily="18" charset="0"/>
              <a:cs typeface="Times New Roman" pitchFamily="18" charset="0"/>
            </a:endParaRPr>
          </a:p>
          <a:p>
            <a:pPr marL="365760" indent="-256032" eaLnBrk="1" fontAlgn="auto" hangingPunct="1">
              <a:spcAft>
                <a:spcPts val="0"/>
              </a:spcAft>
              <a:buFont typeface="Wingdings 3"/>
              <a:buChar char=""/>
              <a:defRPr/>
            </a:pPr>
            <a:r>
              <a:rPr lang="en-US" dirty="0" smtClean="0">
                <a:latin typeface="Times New Roman" pitchFamily="18" charset="0"/>
                <a:cs typeface="Times New Roman" pitchFamily="18" charset="0"/>
              </a:rPr>
              <a:t>Treatment team meetings</a:t>
            </a:r>
          </a:p>
          <a:p>
            <a:pPr marL="365760" indent="-256032" eaLnBrk="1" fontAlgn="auto" hangingPunct="1">
              <a:spcAft>
                <a:spcPts val="0"/>
              </a:spcAft>
              <a:buFont typeface="Wingdings 3"/>
              <a:buChar char=""/>
              <a:defRPr/>
            </a:pPr>
            <a:r>
              <a:rPr lang="en-US" dirty="0" smtClean="0">
                <a:latin typeface="Times New Roman" pitchFamily="18" charset="0"/>
                <a:cs typeface="Times New Roman" pitchFamily="18" charset="0"/>
              </a:rPr>
              <a:t>Admissions</a:t>
            </a:r>
            <a:endParaRPr lang="en-US" dirty="0">
              <a:latin typeface="Times New Roman" pitchFamily="18" charset="0"/>
              <a:cs typeface="Times New Roman" pitchFamily="18" charset="0"/>
            </a:endParaRP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48 hour meetings</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Documentation</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Advocacy</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Quality assurance</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Committee work</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Post-discharge follow-up</a:t>
            </a:r>
          </a:p>
          <a:p>
            <a:pPr marL="365760" indent="-256032" eaLnBrk="1" fontAlgn="auto" hangingPunct="1">
              <a:spcAft>
                <a:spcPts val="0"/>
              </a:spcAft>
              <a:buFont typeface="Wingdings 3"/>
              <a:buChar char=""/>
              <a:defRPr/>
            </a:pPr>
            <a:endParaRPr lang="en-US" dirty="0">
              <a:latin typeface="Times New Roman" pitchFamily="18" charset="0"/>
              <a:cs typeface="Times New Roman" pitchFamily="18" charset="0"/>
            </a:endParaRPr>
          </a:p>
        </p:txBody>
      </p:sp>
      <p:sp>
        <p:nvSpPr>
          <p:cNvPr id="78850" name="Rectangle 2"/>
          <p:cNvSpPr>
            <a:spLocks noGrp="1" noChangeArrowheads="1"/>
          </p:cNvSpPr>
          <p:nvPr>
            <p:ph type="title"/>
          </p:nvPr>
        </p:nvSpPr>
        <p:spPr/>
        <p:txBody>
          <a:bodyPr/>
          <a:lstStyle/>
          <a:p>
            <a:pPr eaLnBrk="1" fontAlgn="auto" hangingPunct="1">
              <a:spcAft>
                <a:spcPts val="0"/>
              </a:spcAft>
              <a:defRPr/>
            </a:pPr>
            <a:r>
              <a:rPr lang="en-US" dirty="0"/>
              <a:t>Peer Support Duties</a:t>
            </a:r>
          </a:p>
        </p:txBody>
      </p:sp>
      <p:sp>
        <p:nvSpPr>
          <p:cNvPr id="2662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5C679C38-074A-466B-9BFC-D0205BFFF0CF}" type="slidenum">
              <a:rPr lang="en-US" altLang="en-US" sz="1000" smtClean="0"/>
              <a:pPr/>
              <a:t>15</a:t>
            </a:fld>
            <a:endParaRPr lang="en-US" altLang="en-US" sz="1000" smtClean="0"/>
          </a:p>
        </p:txBody>
      </p:sp>
      <p:sp>
        <p:nvSpPr>
          <p:cNvPr id="26629"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fade">
                                      <p:cBhvr>
                                        <p:cTn id="42" dur="500"/>
                                        <p:tgtEl>
                                          <p:spTgt spid="2">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9" end="9"/>
                                            </p:txEl>
                                          </p:spTgt>
                                        </p:tgtEl>
                                        <p:attrNameLst>
                                          <p:attrName>style.visibility</p:attrName>
                                        </p:attrNameLst>
                                      </p:cBhvr>
                                      <p:to>
                                        <p:strVal val="visible"/>
                                      </p:to>
                                    </p:set>
                                    <p:animEffect transition="in" filter="fade">
                                      <p:cBhvr>
                                        <p:cTn id="47" dur="500"/>
                                        <p:tgtEl>
                                          <p:spTgt spid="2">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
                                            <p:txEl>
                                              <p:pRg st="10" end="10"/>
                                            </p:txEl>
                                          </p:spTgt>
                                        </p:tgtEl>
                                        <p:attrNameLst>
                                          <p:attrName>style.visibility</p:attrName>
                                        </p:attrNameLst>
                                      </p:cBhvr>
                                      <p:to>
                                        <p:strVal val="visible"/>
                                      </p:to>
                                    </p:set>
                                    <p:animEffect transition="in" filter="fade">
                                      <p:cBhvr>
                                        <p:cTn id="52" dur="500"/>
                                        <p:tgtEl>
                                          <p:spTgt spid="2">
                                            <p:txEl>
                                              <p:pRg st="10" end="10"/>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
                                            <p:txEl>
                                              <p:pRg st="11" end="11"/>
                                            </p:txEl>
                                          </p:spTgt>
                                        </p:tgtEl>
                                        <p:attrNameLst>
                                          <p:attrName>style.visibility</p:attrName>
                                        </p:attrNameLst>
                                      </p:cBhvr>
                                      <p:to>
                                        <p:strVal val="visible"/>
                                      </p:to>
                                    </p:set>
                                    <p:animEffect transition="in" filter="fade">
                                      <p:cBhvr>
                                        <p:cTn id="57" dur="500"/>
                                        <p:tgtEl>
                                          <p:spTgt spid="2">
                                            <p:txEl>
                                              <p:pRg st="11" end="11"/>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
                                            <p:txEl>
                                              <p:pRg st="12" end="12"/>
                                            </p:txEl>
                                          </p:spTgt>
                                        </p:tgtEl>
                                        <p:attrNameLst>
                                          <p:attrName>style.visibility</p:attrName>
                                        </p:attrNameLst>
                                      </p:cBhvr>
                                      <p:to>
                                        <p:strVal val="visible"/>
                                      </p:to>
                                    </p:set>
                                    <p:animEffect transition="in" filter="fade">
                                      <p:cBhvr>
                                        <p:cTn id="62" dur="500"/>
                                        <p:tgtEl>
                                          <p:spTgt spid="2">
                                            <p:txEl>
                                              <p:pRg st="12" end="12"/>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
                                            <p:txEl>
                                              <p:pRg st="13" end="13"/>
                                            </p:txEl>
                                          </p:spTgt>
                                        </p:tgtEl>
                                        <p:attrNameLst>
                                          <p:attrName>style.visibility</p:attrName>
                                        </p:attrNameLst>
                                      </p:cBhvr>
                                      <p:to>
                                        <p:strVal val="visible"/>
                                      </p:to>
                                    </p:set>
                                    <p:animEffect transition="in" filter="fade">
                                      <p:cBhvr>
                                        <p:cTn id="67" dur="500"/>
                                        <p:tgtEl>
                                          <p:spTgt spid="2">
                                            <p:txEl>
                                              <p:pRg st="13" end="13"/>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
                                            <p:txEl>
                                              <p:pRg st="14" end="14"/>
                                            </p:txEl>
                                          </p:spTgt>
                                        </p:tgtEl>
                                        <p:attrNameLst>
                                          <p:attrName>style.visibility</p:attrName>
                                        </p:attrNameLst>
                                      </p:cBhvr>
                                      <p:to>
                                        <p:strVal val="visible"/>
                                      </p:to>
                                    </p:set>
                                    <p:animEffect transition="in" filter="fade">
                                      <p:cBhvr>
                                        <p:cTn id="72" dur="500"/>
                                        <p:tgtEl>
                                          <p:spTgt spid="2">
                                            <p:txEl>
                                              <p:pRg st="14" end="14"/>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
                                            <p:txEl>
                                              <p:pRg st="15" end="15"/>
                                            </p:txEl>
                                          </p:spTgt>
                                        </p:tgtEl>
                                        <p:attrNameLst>
                                          <p:attrName>style.visibility</p:attrName>
                                        </p:attrNameLst>
                                      </p:cBhvr>
                                      <p:to>
                                        <p:strVal val="visible"/>
                                      </p:to>
                                    </p:set>
                                    <p:animEffect transition="in" filter="fade">
                                      <p:cBhvr>
                                        <p:cTn id="77" dur="500"/>
                                        <p:tgtEl>
                                          <p:spTgt spid="2">
                                            <p:txEl>
                                              <p:pRg st="15" end="1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33400" y="1447800"/>
            <a:ext cx="8153400" cy="4343400"/>
          </a:xfrm>
          <a:extLst/>
        </p:spPr>
        <p:txBody>
          <a:bodyPr numCol="2">
            <a:normAutofit/>
          </a:bodyPr>
          <a:lstStyle/>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Comfort bags</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Discharge bags</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Assisting clients  in developing communication/conflict resolution/social skills</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Coping skills education</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Provide input in treatment team decisions</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Client forums</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Safety meetings</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Levels meeting</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Training staff/peers</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Satisfaction surveys</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Post-discharge surveys</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Consumer input in policy-making</a:t>
            </a:r>
          </a:p>
          <a:p>
            <a:pPr marL="365760" indent="-256032" eaLnBrk="1" fontAlgn="auto" hangingPunct="1">
              <a:spcAft>
                <a:spcPts val="0"/>
              </a:spcAft>
              <a:buFont typeface="Wingdings 3"/>
              <a:buChar char=""/>
              <a:defRPr/>
            </a:pPr>
            <a:endParaRPr lang="en-US" dirty="0">
              <a:latin typeface="Times New Roman" pitchFamily="18" charset="0"/>
              <a:cs typeface="Times New Roman" pitchFamily="18" charset="0"/>
            </a:endParaRPr>
          </a:p>
        </p:txBody>
      </p:sp>
      <p:sp>
        <p:nvSpPr>
          <p:cNvPr id="79874" name="Rectangle 2"/>
          <p:cNvSpPr>
            <a:spLocks noGrp="1" noChangeArrowheads="1"/>
          </p:cNvSpPr>
          <p:nvPr>
            <p:ph type="title"/>
          </p:nvPr>
        </p:nvSpPr>
        <p:spPr/>
        <p:txBody>
          <a:bodyPr/>
          <a:lstStyle/>
          <a:p>
            <a:pPr eaLnBrk="1" fontAlgn="auto" hangingPunct="1">
              <a:spcAft>
                <a:spcPts val="0"/>
              </a:spcAft>
              <a:defRPr/>
            </a:pPr>
            <a:r>
              <a:rPr lang="en-US" dirty="0"/>
              <a:t>Peer Support Duties</a:t>
            </a:r>
          </a:p>
        </p:txBody>
      </p:sp>
      <p:sp>
        <p:nvSpPr>
          <p:cNvPr id="2765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8CD4D4B5-ACF1-4CF5-A01F-771DF060FE7A}" type="slidenum">
              <a:rPr lang="en-US" altLang="en-US" sz="1000" smtClean="0"/>
              <a:pPr/>
              <a:t>16</a:t>
            </a:fld>
            <a:endParaRPr lang="en-US" altLang="en-US" sz="1000" smtClean="0"/>
          </a:p>
        </p:txBody>
      </p:sp>
      <p:sp>
        <p:nvSpPr>
          <p:cNvPr id="27653"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fade">
                                      <p:cBhvr>
                                        <p:cTn id="52" dur="500"/>
                                        <p:tgtEl>
                                          <p:spTgt spid="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
                                            <p:txEl>
                                              <p:pRg st="10" end="10"/>
                                            </p:txEl>
                                          </p:spTgt>
                                        </p:tgtEl>
                                        <p:attrNameLst>
                                          <p:attrName>style.visibility</p:attrName>
                                        </p:attrNameLst>
                                      </p:cBhvr>
                                      <p:to>
                                        <p:strVal val="visible"/>
                                      </p:to>
                                    </p:set>
                                    <p:animEffect transition="in" filter="fade">
                                      <p:cBhvr>
                                        <p:cTn id="57" dur="500"/>
                                        <p:tgtEl>
                                          <p:spTgt spid="2">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
                                            <p:txEl>
                                              <p:pRg st="11" end="11"/>
                                            </p:txEl>
                                          </p:spTgt>
                                        </p:tgtEl>
                                        <p:attrNameLst>
                                          <p:attrName>style.visibility</p:attrName>
                                        </p:attrNameLst>
                                      </p:cBhvr>
                                      <p:to>
                                        <p:strVal val="visible"/>
                                      </p:to>
                                    </p:set>
                                    <p:animEffect transition="in" filter="fade">
                                      <p:cBhvr>
                                        <p:cTn id="62" dur="500"/>
                                        <p:tgtEl>
                                          <p:spTgt spid="2">
                                            <p:txEl>
                                              <p:pRg st="11" end="1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nvPr>
        </p:nvSpPr>
        <p:spPr/>
        <p:txBody>
          <a:bodyPr/>
          <a:lstStyle/>
          <a:p>
            <a:pPr eaLnBrk="1" hangingPunct="1">
              <a:lnSpc>
                <a:spcPct val="90000"/>
              </a:lnSpc>
            </a:pPr>
            <a:r>
              <a:rPr lang="en-US" altLang="en-US" sz="2500" dirty="0" smtClean="0">
                <a:latin typeface="Times New Roman" pitchFamily="1" charset="0"/>
                <a:cs typeface="Times New Roman" pitchFamily="1" charset="0"/>
              </a:rPr>
              <a:t>Hospital policy </a:t>
            </a:r>
            <a:r>
              <a:rPr lang="en-US" altLang="en-US" sz="2500" dirty="0" smtClean="0"/>
              <a:t>–</a:t>
            </a:r>
            <a:r>
              <a:rPr lang="en-US" altLang="en-US" sz="2500" dirty="0" smtClean="0">
                <a:latin typeface="Times New Roman" pitchFamily="1" charset="0"/>
                <a:cs typeface="Times New Roman" pitchFamily="1" charset="0"/>
              </a:rPr>
              <a:t> mandates peer support involvement</a:t>
            </a:r>
          </a:p>
          <a:p>
            <a:pPr eaLnBrk="1" hangingPunct="1">
              <a:lnSpc>
                <a:spcPct val="90000"/>
              </a:lnSpc>
            </a:pPr>
            <a:r>
              <a:rPr lang="en-US" altLang="en-US" sz="2500" dirty="0" smtClean="0">
                <a:latin typeface="Times New Roman" pitchFamily="1" charset="0"/>
                <a:cs typeface="Times New Roman" pitchFamily="1" charset="0"/>
              </a:rPr>
              <a:t>Performance improvement workgroup </a:t>
            </a:r>
            <a:r>
              <a:rPr lang="en-US" altLang="en-US" sz="2500" dirty="0" smtClean="0"/>
              <a:t>–</a:t>
            </a:r>
            <a:r>
              <a:rPr lang="en-US" altLang="en-US" sz="2500" dirty="0" smtClean="0">
                <a:latin typeface="Times New Roman" pitchFamily="1" charset="0"/>
                <a:cs typeface="Times New Roman" pitchFamily="1" charset="0"/>
              </a:rPr>
              <a:t> led by peer support</a:t>
            </a:r>
          </a:p>
          <a:p>
            <a:pPr eaLnBrk="1" hangingPunct="1">
              <a:lnSpc>
                <a:spcPct val="90000"/>
              </a:lnSpc>
            </a:pPr>
            <a:r>
              <a:rPr lang="en-US" altLang="en-US" sz="2500" dirty="0" smtClean="0">
                <a:latin typeface="Times New Roman" pitchFamily="1" charset="0"/>
                <a:cs typeface="Times New Roman" pitchFamily="1" charset="0"/>
              </a:rPr>
              <a:t>Personal Safety Plans – developed and reviewed by client with peer support</a:t>
            </a:r>
          </a:p>
          <a:p>
            <a:pPr eaLnBrk="1" hangingPunct="1">
              <a:lnSpc>
                <a:spcPct val="90000"/>
              </a:lnSpc>
            </a:pPr>
            <a:r>
              <a:rPr lang="en-US" altLang="en-US" sz="2500" dirty="0" smtClean="0">
                <a:latin typeface="Times New Roman" pitchFamily="1" charset="0"/>
                <a:cs typeface="Times New Roman" pitchFamily="1" charset="0"/>
              </a:rPr>
              <a:t>Early intervention</a:t>
            </a:r>
          </a:p>
          <a:p>
            <a:pPr eaLnBrk="1" hangingPunct="1">
              <a:lnSpc>
                <a:spcPct val="90000"/>
              </a:lnSpc>
            </a:pPr>
            <a:r>
              <a:rPr lang="en-US" altLang="en-US" sz="2500" dirty="0" smtClean="0">
                <a:latin typeface="Times New Roman" pitchFamily="1" charset="0"/>
                <a:cs typeface="Times New Roman" pitchFamily="1" charset="0"/>
              </a:rPr>
              <a:t>Crisis intervention </a:t>
            </a:r>
            <a:r>
              <a:rPr lang="en-US" altLang="en-US" sz="2500" dirty="0" smtClean="0"/>
              <a:t>–</a:t>
            </a:r>
            <a:r>
              <a:rPr lang="en-US" altLang="en-US" sz="2500" dirty="0" smtClean="0">
                <a:latin typeface="Times New Roman" pitchFamily="1" charset="0"/>
                <a:cs typeface="Times New Roman" pitchFamily="1" charset="0"/>
              </a:rPr>
              <a:t> involvement in S/R events</a:t>
            </a:r>
          </a:p>
          <a:p>
            <a:pPr eaLnBrk="1" hangingPunct="1">
              <a:lnSpc>
                <a:spcPct val="90000"/>
              </a:lnSpc>
            </a:pPr>
            <a:r>
              <a:rPr lang="en-US" altLang="en-US" sz="2500" dirty="0" smtClean="0">
                <a:latin typeface="Times New Roman" pitchFamily="1" charset="0"/>
                <a:cs typeface="Times New Roman" pitchFamily="1" charset="0"/>
              </a:rPr>
              <a:t>Debriefing</a:t>
            </a:r>
          </a:p>
          <a:p>
            <a:pPr eaLnBrk="1" hangingPunct="1">
              <a:lnSpc>
                <a:spcPct val="90000"/>
              </a:lnSpc>
            </a:pPr>
            <a:r>
              <a:rPr lang="en-US" altLang="en-US" sz="2500" dirty="0" smtClean="0">
                <a:latin typeface="Times New Roman" pitchFamily="1" charset="0"/>
                <a:cs typeface="Times New Roman" pitchFamily="1" charset="0"/>
              </a:rPr>
              <a:t>Occupational therapist</a:t>
            </a:r>
          </a:p>
          <a:p>
            <a:pPr eaLnBrk="1" hangingPunct="1">
              <a:lnSpc>
                <a:spcPct val="90000"/>
              </a:lnSpc>
            </a:pPr>
            <a:r>
              <a:rPr lang="en-US" altLang="en-US" sz="2500" dirty="0" smtClean="0">
                <a:latin typeface="Times New Roman" pitchFamily="1" charset="0"/>
                <a:cs typeface="Times New Roman" pitchFamily="1" charset="0"/>
              </a:rPr>
              <a:t>Limited seclusion rooms and restraint beds</a:t>
            </a:r>
          </a:p>
        </p:txBody>
      </p:sp>
      <p:sp>
        <p:nvSpPr>
          <p:cNvPr id="56322" name="Rectangle 2"/>
          <p:cNvSpPr>
            <a:spLocks noGrp="1" noChangeArrowheads="1"/>
          </p:cNvSpPr>
          <p:nvPr>
            <p:ph type="title"/>
          </p:nvPr>
        </p:nvSpPr>
        <p:spPr/>
        <p:txBody>
          <a:bodyPr>
            <a:normAutofit fontScale="90000"/>
          </a:bodyPr>
          <a:lstStyle/>
          <a:p>
            <a:pPr eaLnBrk="1" fontAlgn="auto" hangingPunct="1">
              <a:spcAft>
                <a:spcPts val="0"/>
              </a:spcAft>
              <a:defRPr/>
            </a:pPr>
            <a:r>
              <a:rPr lang="en-US" dirty="0"/>
              <a:t>Crisis Prevention and Intervention</a:t>
            </a:r>
          </a:p>
        </p:txBody>
      </p:sp>
      <p:sp>
        <p:nvSpPr>
          <p:cNvPr id="1946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B6D2A8FE-704C-4D5D-A11F-104173116BB9}" type="slidenum">
              <a:rPr lang="en-US" altLang="en-US" sz="1000" smtClean="0"/>
              <a:pPr/>
              <a:t>17</a:t>
            </a:fld>
            <a:endParaRPr lang="en-US" altLang="en-US" sz="1000" smtClean="0"/>
          </a:p>
        </p:txBody>
      </p:sp>
      <p:sp>
        <p:nvSpPr>
          <p:cNvPr id="19461"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9458">
                                            <p:txEl>
                                              <p:pRg st="0" end="0"/>
                                            </p:txEl>
                                          </p:spTgt>
                                        </p:tgtEl>
                                        <p:attrNameLst>
                                          <p:attrName>style.visibility</p:attrName>
                                        </p:attrNameLst>
                                      </p:cBhvr>
                                      <p:to>
                                        <p:strVal val="visible"/>
                                      </p:to>
                                    </p:set>
                                    <p:animEffect transition="in" filter="fade">
                                      <p:cBhvr>
                                        <p:cTn id="7" dur="500"/>
                                        <p:tgtEl>
                                          <p:spTgt spid="194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9458">
                                            <p:txEl>
                                              <p:pRg st="1" end="1"/>
                                            </p:txEl>
                                          </p:spTgt>
                                        </p:tgtEl>
                                        <p:attrNameLst>
                                          <p:attrName>style.visibility</p:attrName>
                                        </p:attrNameLst>
                                      </p:cBhvr>
                                      <p:to>
                                        <p:strVal val="visible"/>
                                      </p:to>
                                    </p:set>
                                    <p:animEffect transition="in" filter="fade">
                                      <p:cBhvr>
                                        <p:cTn id="12" dur="500"/>
                                        <p:tgtEl>
                                          <p:spTgt spid="194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9458">
                                            <p:txEl>
                                              <p:pRg st="2" end="2"/>
                                            </p:txEl>
                                          </p:spTgt>
                                        </p:tgtEl>
                                        <p:attrNameLst>
                                          <p:attrName>style.visibility</p:attrName>
                                        </p:attrNameLst>
                                      </p:cBhvr>
                                      <p:to>
                                        <p:strVal val="visible"/>
                                      </p:to>
                                    </p:set>
                                    <p:animEffect transition="in" filter="fade">
                                      <p:cBhvr>
                                        <p:cTn id="17" dur="500"/>
                                        <p:tgtEl>
                                          <p:spTgt spid="1945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9458">
                                            <p:txEl>
                                              <p:pRg st="3" end="3"/>
                                            </p:txEl>
                                          </p:spTgt>
                                        </p:tgtEl>
                                        <p:attrNameLst>
                                          <p:attrName>style.visibility</p:attrName>
                                        </p:attrNameLst>
                                      </p:cBhvr>
                                      <p:to>
                                        <p:strVal val="visible"/>
                                      </p:to>
                                    </p:set>
                                    <p:animEffect transition="in" filter="fade">
                                      <p:cBhvr>
                                        <p:cTn id="22" dur="500"/>
                                        <p:tgtEl>
                                          <p:spTgt spid="1945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9458">
                                            <p:txEl>
                                              <p:pRg st="4" end="4"/>
                                            </p:txEl>
                                          </p:spTgt>
                                        </p:tgtEl>
                                        <p:attrNameLst>
                                          <p:attrName>style.visibility</p:attrName>
                                        </p:attrNameLst>
                                      </p:cBhvr>
                                      <p:to>
                                        <p:strVal val="visible"/>
                                      </p:to>
                                    </p:set>
                                    <p:animEffect transition="in" filter="fade">
                                      <p:cBhvr>
                                        <p:cTn id="27" dur="500"/>
                                        <p:tgtEl>
                                          <p:spTgt spid="1945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9458">
                                            <p:txEl>
                                              <p:pRg st="5" end="5"/>
                                            </p:txEl>
                                          </p:spTgt>
                                        </p:tgtEl>
                                        <p:attrNameLst>
                                          <p:attrName>style.visibility</p:attrName>
                                        </p:attrNameLst>
                                      </p:cBhvr>
                                      <p:to>
                                        <p:strVal val="visible"/>
                                      </p:to>
                                    </p:set>
                                    <p:animEffect transition="in" filter="fade">
                                      <p:cBhvr>
                                        <p:cTn id="32" dur="500"/>
                                        <p:tgtEl>
                                          <p:spTgt spid="1945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9458">
                                            <p:txEl>
                                              <p:pRg st="6" end="6"/>
                                            </p:txEl>
                                          </p:spTgt>
                                        </p:tgtEl>
                                        <p:attrNameLst>
                                          <p:attrName>style.visibility</p:attrName>
                                        </p:attrNameLst>
                                      </p:cBhvr>
                                      <p:to>
                                        <p:strVal val="visible"/>
                                      </p:to>
                                    </p:set>
                                    <p:animEffect transition="in" filter="fade">
                                      <p:cBhvr>
                                        <p:cTn id="37" dur="500"/>
                                        <p:tgtEl>
                                          <p:spTgt spid="1945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9458">
                                            <p:txEl>
                                              <p:pRg st="7" end="7"/>
                                            </p:txEl>
                                          </p:spTgt>
                                        </p:tgtEl>
                                        <p:attrNameLst>
                                          <p:attrName>style.visibility</p:attrName>
                                        </p:attrNameLst>
                                      </p:cBhvr>
                                      <p:to>
                                        <p:strVal val="visible"/>
                                      </p:to>
                                    </p:set>
                                    <p:animEffect transition="in" filter="fade">
                                      <p:cBhvr>
                                        <p:cTn id="42" dur="500"/>
                                        <p:tgtEl>
                                          <p:spTgt spid="19458">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8"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95400"/>
            <a:ext cx="8229600" cy="4419601"/>
          </a:xfrm>
          <a:extLst/>
        </p:spPr>
        <p:txBody>
          <a:bodyPr numCol="2">
            <a:normAutofit fontScale="85000" lnSpcReduction="20000"/>
          </a:bodyPr>
          <a:lstStyle/>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Welcome letter from CEO</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Journal </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Schedule of peer-led groups</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Newsletter</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Information about self-advocacy</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Questionnaires to fill-in and give to the treatment team about progress on personal recovery goals </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Affirmation cards</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Art supplies</a:t>
            </a:r>
          </a:p>
          <a:p>
            <a:pPr marL="365760" indent="-256032" eaLnBrk="1" fontAlgn="auto" hangingPunct="1">
              <a:spcAft>
                <a:spcPts val="0"/>
              </a:spcAft>
              <a:buFont typeface="Wingdings 3"/>
              <a:buChar char=""/>
              <a:defRPr/>
            </a:pPr>
            <a:r>
              <a:rPr lang="en-US" dirty="0" smtClean="0">
                <a:latin typeface="Times New Roman" pitchFamily="18" charset="0"/>
                <a:cs typeface="Times New Roman" pitchFamily="18" charset="0"/>
              </a:rPr>
              <a:t>Puzzles</a:t>
            </a:r>
          </a:p>
          <a:p>
            <a:pPr marL="365760" indent="-256032" eaLnBrk="1" fontAlgn="auto" hangingPunct="1">
              <a:spcAft>
                <a:spcPts val="0"/>
              </a:spcAft>
              <a:buFont typeface="Wingdings 3"/>
              <a:buChar char=""/>
              <a:defRPr/>
            </a:pPr>
            <a:r>
              <a:rPr lang="en-US" dirty="0" smtClean="0">
                <a:latin typeface="Times New Roman" pitchFamily="18" charset="0"/>
                <a:cs typeface="Times New Roman" pitchFamily="18" charset="0"/>
              </a:rPr>
              <a:t>Recovery </a:t>
            </a:r>
            <a:r>
              <a:rPr lang="en-US" dirty="0">
                <a:latin typeface="Times New Roman" pitchFamily="18" charset="0"/>
                <a:cs typeface="Times New Roman" pitchFamily="18" charset="0"/>
              </a:rPr>
              <a:t>stories (substance abuse and mental health)</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Soft pompom</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Silly putty</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Tissues</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Warm Line </a:t>
            </a:r>
            <a:r>
              <a:rPr lang="en-US" dirty="0" smtClean="0">
                <a:latin typeface="Times New Roman" pitchFamily="18" charset="0"/>
                <a:cs typeface="Times New Roman" pitchFamily="18" charset="0"/>
              </a:rPr>
              <a:t>number</a:t>
            </a:r>
          </a:p>
          <a:p>
            <a:pPr marL="365760" indent="-256032" eaLnBrk="1" fontAlgn="auto" hangingPunct="1">
              <a:spcAft>
                <a:spcPts val="0"/>
              </a:spcAft>
              <a:buFont typeface="Wingdings 3"/>
              <a:buChar char=""/>
              <a:defRPr/>
            </a:pPr>
            <a:r>
              <a:rPr lang="en-US" dirty="0" smtClean="0">
                <a:latin typeface="Times New Roman" pitchFamily="18" charset="0"/>
                <a:cs typeface="Times New Roman" pitchFamily="18" charset="0"/>
              </a:rPr>
              <a:t>Forms to track medication changes and side effects</a:t>
            </a:r>
          </a:p>
          <a:p>
            <a:pPr marL="365760" indent="-256032" eaLnBrk="1" fontAlgn="auto" hangingPunct="1">
              <a:spcAft>
                <a:spcPts val="0"/>
              </a:spcAft>
              <a:buFont typeface="Wingdings 3"/>
              <a:buChar char=""/>
              <a:defRPr/>
            </a:pPr>
            <a:r>
              <a:rPr lang="en-US" dirty="0" smtClean="0">
                <a:latin typeface="Times New Roman" pitchFamily="18" charset="0"/>
                <a:cs typeface="Times New Roman" pitchFamily="18" charset="0"/>
              </a:rPr>
              <a:t>Voucher </a:t>
            </a:r>
            <a:r>
              <a:rPr lang="en-US" dirty="0">
                <a:latin typeface="Times New Roman" pitchFamily="18" charset="0"/>
                <a:cs typeface="Times New Roman" pitchFamily="18" charset="0"/>
              </a:rPr>
              <a:t>for gift shop</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Peer-written hospital reading material</a:t>
            </a:r>
          </a:p>
          <a:p>
            <a:pPr marL="365760" indent="-256032" eaLnBrk="1" fontAlgn="auto" hangingPunct="1">
              <a:spcAft>
                <a:spcPts val="0"/>
              </a:spcAft>
              <a:buFont typeface="Wingdings 3"/>
              <a:buChar char=""/>
              <a:defRPr/>
            </a:pPr>
            <a:r>
              <a:rPr lang="en-US" dirty="0" smtClean="0">
                <a:latin typeface="Times New Roman" pitchFamily="18" charset="0"/>
                <a:cs typeface="Times New Roman" pitchFamily="18" charset="0"/>
              </a:rPr>
              <a:t>Calendar</a:t>
            </a:r>
            <a:endParaRPr lang="en-US" dirty="0">
              <a:latin typeface="Times New Roman" pitchFamily="18" charset="0"/>
              <a:cs typeface="Times New Roman" pitchFamily="18" charset="0"/>
            </a:endParaRPr>
          </a:p>
        </p:txBody>
      </p:sp>
      <p:sp>
        <p:nvSpPr>
          <p:cNvPr id="58370" name="Rectangle 2"/>
          <p:cNvSpPr>
            <a:spLocks noGrp="1" noChangeArrowheads="1"/>
          </p:cNvSpPr>
          <p:nvPr>
            <p:ph type="title"/>
          </p:nvPr>
        </p:nvSpPr>
        <p:spPr/>
        <p:txBody>
          <a:bodyPr/>
          <a:lstStyle/>
          <a:p>
            <a:pPr eaLnBrk="1" fontAlgn="auto" hangingPunct="1">
              <a:spcAft>
                <a:spcPts val="0"/>
              </a:spcAft>
              <a:defRPr/>
            </a:pPr>
            <a:r>
              <a:rPr lang="en-US" dirty="0"/>
              <a:t>Comfort/Welcome Kits</a:t>
            </a:r>
          </a:p>
        </p:txBody>
      </p:sp>
      <p:sp>
        <p:nvSpPr>
          <p:cNvPr id="21508" name="Title 2"/>
          <p:cNvSpPr>
            <a:spLocks/>
          </p:cNvSpPr>
          <p:nvPr/>
        </p:nvSpPr>
        <p:spPr bwMode="auto">
          <a:xfrm>
            <a:off x="533400" y="304800"/>
            <a:ext cx="8229600" cy="16303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pPr algn="ctr" eaLnBrk="1" hangingPunct="1"/>
            <a:endParaRPr lang="en-US" altLang="en-US" sz="4400">
              <a:solidFill>
                <a:schemeClr val="tx2"/>
              </a:solidFill>
            </a:endParaRPr>
          </a:p>
        </p:txBody>
      </p:sp>
      <p:sp>
        <p:nvSpPr>
          <p:cNvPr id="21509" name="Slide Number Placeholder 7"/>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5F32C2A7-5AA9-4331-973B-63BBBAC6BDF2}" type="slidenum">
              <a:rPr lang="en-US" altLang="en-US" sz="1000" smtClean="0"/>
              <a:pPr/>
              <a:t>18</a:t>
            </a:fld>
            <a:endParaRPr lang="en-US" altLang="en-US" sz="1000" smtClean="0"/>
          </a:p>
        </p:txBody>
      </p:sp>
      <p:sp>
        <p:nvSpPr>
          <p:cNvPr id="21510" name="Footer Placeholder 8"/>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7" end="7"/>
                                            </p:txEl>
                                          </p:spTgt>
                                        </p:tgtEl>
                                        <p:attrNameLst>
                                          <p:attrName>style.visibility</p:attrName>
                                        </p:attrNameLst>
                                      </p:cBhvr>
                                      <p:to>
                                        <p:strVal val="visible"/>
                                      </p:to>
                                    </p:set>
                                    <p:animEffect transition="in" filter="fade">
                                      <p:cBhvr>
                                        <p:cTn id="42" dur="500"/>
                                        <p:tgtEl>
                                          <p:spTgt spid="2">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8" end="8"/>
                                            </p:txEl>
                                          </p:spTgt>
                                        </p:tgtEl>
                                        <p:attrNameLst>
                                          <p:attrName>style.visibility</p:attrName>
                                        </p:attrNameLst>
                                      </p:cBhvr>
                                      <p:to>
                                        <p:strVal val="visible"/>
                                      </p:to>
                                    </p:set>
                                    <p:animEffect transition="in" filter="fade">
                                      <p:cBhvr>
                                        <p:cTn id="47" dur="500"/>
                                        <p:tgtEl>
                                          <p:spTgt spid="2">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
                                            <p:txEl>
                                              <p:pRg st="9" end="9"/>
                                            </p:txEl>
                                          </p:spTgt>
                                        </p:tgtEl>
                                        <p:attrNameLst>
                                          <p:attrName>style.visibility</p:attrName>
                                        </p:attrNameLst>
                                      </p:cBhvr>
                                      <p:to>
                                        <p:strVal val="visible"/>
                                      </p:to>
                                    </p:set>
                                    <p:animEffect transition="in" filter="fade">
                                      <p:cBhvr>
                                        <p:cTn id="52" dur="500"/>
                                        <p:tgtEl>
                                          <p:spTgt spid="2">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
                                            <p:txEl>
                                              <p:pRg st="10" end="10"/>
                                            </p:txEl>
                                          </p:spTgt>
                                        </p:tgtEl>
                                        <p:attrNameLst>
                                          <p:attrName>style.visibility</p:attrName>
                                        </p:attrNameLst>
                                      </p:cBhvr>
                                      <p:to>
                                        <p:strVal val="visible"/>
                                      </p:to>
                                    </p:set>
                                    <p:animEffect transition="in" filter="fade">
                                      <p:cBhvr>
                                        <p:cTn id="57" dur="500"/>
                                        <p:tgtEl>
                                          <p:spTgt spid="2">
                                            <p:txEl>
                                              <p:pRg st="10" end="1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
                                            <p:txEl>
                                              <p:pRg st="11" end="11"/>
                                            </p:txEl>
                                          </p:spTgt>
                                        </p:tgtEl>
                                        <p:attrNameLst>
                                          <p:attrName>style.visibility</p:attrName>
                                        </p:attrNameLst>
                                      </p:cBhvr>
                                      <p:to>
                                        <p:strVal val="visible"/>
                                      </p:to>
                                    </p:set>
                                    <p:animEffect transition="in" filter="fade">
                                      <p:cBhvr>
                                        <p:cTn id="62" dur="500"/>
                                        <p:tgtEl>
                                          <p:spTgt spid="2">
                                            <p:txEl>
                                              <p:pRg st="11" end="1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
                                            <p:txEl>
                                              <p:pRg st="12" end="12"/>
                                            </p:txEl>
                                          </p:spTgt>
                                        </p:tgtEl>
                                        <p:attrNameLst>
                                          <p:attrName>style.visibility</p:attrName>
                                        </p:attrNameLst>
                                      </p:cBhvr>
                                      <p:to>
                                        <p:strVal val="visible"/>
                                      </p:to>
                                    </p:set>
                                    <p:animEffect transition="in" filter="fade">
                                      <p:cBhvr>
                                        <p:cTn id="67" dur="500"/>
                                        <p:tgtEl>
                                          <p:spTgt spid="2">
                                            <p:txEl>
                                              <p:pRg st="12" end="1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10" presetClass="entr" presetSubtype="0" fill="hold" grpId="0" nodeType="clickEffect">
                                  <p:stCondLst>
                                    <p:cond delay="0"/>
                                  </p:stCondLst>
                                  <p:childTnLst>
                                    <p:set>
                                      <p:cBhvr>
                                        <p:cTn id="71" dur="1" fill="hold">
                                          <p:stCondLst>
                                            <p:cond delay="0"/>
                                          </p:stCondLst>
                                        </p:cTn>
                                        <p:tgtEl>
                                          <p:spTgt spid="2">
                                            <p:txEl>
                                              <p:pRg st="13" end="13"/>
                                            </p:txEl>
                                          </p:spTgt>
                                        </p:tgtEl>
                                        <p:attrNameLst>
                                          <p:attrName>style.visibility</p:attrName>
                                        </p:attrNameLst>
                                      </p:cBhvr>
                                      <p:to>
                                        <p:strVal val="visible"/>
                                      </p:to>
                                    </p:set>
                                    <p:animEffect transition="in" filter="fade">
                                      <p:cBhvr>
                                        <p:cTn id="72" dur="500"/>
                                        <p:tgtEl>
                                          <p:spTgt spid="2">
                                            <p:txEl>
                                              <p:pRg st="13" end="1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10" presetClass="entr" presetSubtype="0" fill="hold" grpId="0" nodeType="clickEffect">
                                  <p:stCondLst>
                                    <p:cond delay="0"/>
                                  </p:stCondLst>
                                  <p:childTnLst>
                                    <p:set>
                                      <p:cBhvr>
                                        <p:cTn id="76" dur="1" fill="hold">
                                          <p:stCondLst>
                                            <p:cond delay="0"/>
                                          </p:stCondLst>
                                        </p:cTn>
                                        <p:tgtEl>
                                          <p:spTgt spid="2">
                                            <p:txEl>
                                              <p:pRg st="14" end="14"/>
                                            </p:txEl>
                                          </p:spTgt>
                                        </p:tgtEl>
                                        <p:attrNameLst>
                                          <p:attrName>style.visibility</p:attrName>
                                        </p:attrNameLst>
                                      </p:cBhvr>
                                      <p:to>
                                        <p:strVal val="visible"/>
                                      </p:to>
                                    </p:set>
                                    <p:animEffect transition="in" filter="fade">
                                      <p:cBhvr>
                                        <p:cTn id="77" dur="500"/>
                                        <p:tgtEl>
                                          <p:spTgt spid="2">
                                            <p:txEl>
                                              <p:pRg st="14" end="1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10" presetClass="entr" presetSubtype="0" fill="hold" grpId="0" nodeType="clickEffect">
                                  <p:stCondLst>
                                    <p:cond delay="0"/>
                                  </p:stCondLst>
                                  <p:childTnLst>
                                    <p:set>
                                      <p:cBhvr>
                                        <p:cTn id="81" dur="1" fill="hold">
                                          <p:stCondLst>
                                            <p:cond delay="0"/>
                                          </p:stCondLst>
                                        </p:cTn>
                                        <p:tgtEl>
                                          <p:spTgt spid="2">
                                            <p:txEl>
                                              <p:pRg st="15" end="15"/>
                                            </p:txEl>
                                          </p:spTgt>
                                        </p:tgtEl>
                                        <p:attrNameLst>
                                          <p:attrName>style.visibility</p:attrName>
                                        </p:attrNameLst>
                                      </p:cBhvr>
                                      <p:to>
                                        <p:strVal val="visible"/>
                                      </p:to>
                                    </p:set>
                                    <p:animEffect transition="in" filter="fade">
                                      <p:cBhvr>
                                        <p:cTn id="82" dur="500"/>
                                        <p:tgtEl>
                                          <p:spTgt spid="2">
                                            <p:txEl>
                                              <p:pRg st="15" end="15"/>
                                            </p:txEl>
                                          </p:spTgt>
                                        </p:tgtEl>
                                      </p:cBhvr>
                                    </p:animEffect>
                                  </p:childTnLst>
                                </p:cTn>
                              </p:par>
                            </p:childTnLst>
                          </p:cTn>
                        </p:par>
                      </p:childTnLst>
                    </p:cTn>
                  </p:par>
                  <p:par>
                    <p:cTn id="83" fill="hold">
                      <p:stCondLst>
                        <p:cond delay="indefinite"/>
                      </p:stCondLst>
                      <p:childTnLst>
                        <p:par>
                          <p:cTn id="84" fill="hold">
                            <p:stCondLst>
                              <p:cond delay="0"/>
                            </p:stCondLst>
                            <p:childTnLst>
                              <p:par>
                                <p:cTn id="85" presetID="10" presetClass="entr" presetSubtype="0" fill="hold" grpId="0" nodeType="clickEffect">
                                  <p:stCondLst>
                                    <p:cond delay="0"/>
                                  </p:stCondLst>
                                  <p:childTnLst>
                                    <p:set>
                                      <p:cBhvr>
                                        <p:cTn id="86" dur="1" fill="hold">
                                          <p:stCondLst>
                                            <p:cond delay="0"/>
                                          </p:stCondLst>
                                        </p:cTn>
                                        <p:tgtEl>
                                          <p:spTgt spid="2">
                                            <p:txEl>
                                              <p:pRg st="16" end="16"/>
                                            </p:txEl>
                                          </p:spTgt>
                                        </p:tgtEl>
                                        <p:attrNameLst>
                                          <p:attrName>style.visibility</p:attrName>
                                        </p:attrNameLst>
                                      </p:cBhvr>
                                      <p:to>
                                        <p:strVal val="visible"/>
                                      </p:to>
                                    </p:set>
                                    <p:animEffect transition="in" filter="fade">
                                      <p:cBhvr>
                                        <p:cTn id="87" dur="500"/>
                                        <p:tgtEl>
                                          <p:spTgt spid="2">
                                            <p:txEl>
                                              <p:pRg st="16" end="16"/>
                                            </p:txEl>
                                          </p:spTgt>
                                        </p:tgtEl>
                                      </p:cBhvr>
                                    </p:animEffect>
                                  </p:childTnLst>
                                </p:cTn>
                              </p:par>
                            </p:childTnLst>
                          </p:cTn>
                        </p:par>
                      </p:childTnLst>
                    </p:cTn>
                  </p:par>
                  <p:par>
                    <p:cTn id="88" fill="hold">
                      <p:stCondLst>
                        <p:cond delay="indefinite"/>
                      </p:stCondLst>
                      <p:childTnLst>
                        <p:par>
                          <p:cTn id="89" fill="hold">
                            <p:stCondLst>
                              <p:cond delay="0"/>
                            </p:stCondLst>
                            <p:childTnLst>
                              <p:par>
                                <p:cTn id="90" presetID="10" presetClass="entr" presetSubtype="0" fill="hold" grpId="0" nodeType="clickEffect">
                                  <p:stCondLst>
                                    <p:cond delay="0"/>
                                  </p:stCondLst>
                                  <p:childTnLst>
                                    <p:set>
                                      <p:cBhvr>
                                        <p:cTn id="91" dur="1" fill="hold">
                                          <p:stCondLst>
                                            <p:cond delay="0"/>
                                          </p:stCondLst>
                                        </p:cTn>
                                        <p:tgtEl>
                                          <p:spTgt spid="2">
                                            <p:txEl>
                                              <p:pRg st="17" end="17"/>
                                            </p:txEl>
                                          </p:spTgt>
                                        </p:tgtEl>
                                        <p:attrNameLst>
                                          <p:attrName>style.visibility</p:attrName>
                                        </p:attrNameLst>
                                      </p:cBhvr>
                                      <p:to>
                                        <p:strVal val="visible"/>
                                      </p:to>
                                    </p:set>
                                    <p:animEffect transition="in" filter="fade">
                                      <p:cBhvr>
                                        <p:cTn id="92" dur="500"/>
                                        <p:tgtEl>
                                          <p:spTgt spid="2">
                                            <p:txEl>
                                              <p:pRg st="17" end="1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idx="1"/>
          </p:nvPr>
        </p:nvSpPr>
        <p:spPr>
          <a:xfrm>
            <a:off x="381000" y="1600200"/>
            <a:ext cx="8229600" cy="4525962"/>
          </a:xfrm>
        </p:spPr>
        <p:txBody>
          <a:bodyPr/>
          <a:lstStyle/>
          <a:p>
            <a:pPr eaLnBrk="1" hangingPunct="1">
              <a:lnSpc>
                <a:spcPct val="80000"/>
              </a:lnSpc>
            </a:pPr>
            <a:r>
              <a:rPr lang="en-US" altLang="en-US" sz="3000" dirty="0" smtClean="0">
                <a:latin typeface="Times New Roman" pitchFamily="1" charset="0"/>
                <a:cs typeface="Times New Roman" pitchFamily="1" charset="0"/>
              </a:rPr>
              <a:t>Grievances/complaints/suggestions</a:t>
            </a:r>
          </a:p>
          <a:p>
            <a:pPr eaLnBrk="1" hangingPunct="1">
              <a:lnSpc>
                <a:spcPct val="80000"/>
              </a:lnSpc>
            </a:pPr>
            <a:r>
              <a:rPr lang="en-US" altLang="en-US" sz="3000" dirty="0" smtClean="0">
                <a:latin typeface="Times New Roman" pitchFamily="1" charset="0"/>
                <a:cs typeface="Times New Roman" pitchFamily="1" charset="0"/>
              </a:rPr>
              <a:t>Client forums</a:t>
            </a:r>
          </a:p>
          <a:p>
            <a:pPr eaLnBrk="1" hangingPunct="1">
              <a:lnSpc>
                <a:spcPct val="80000"/>
              </a:lnSpc>
            </a:pPr>
            <a:r>
              <a:rPr lang="en-US" altLang="en-US" sz="3000" dirty="0" smtClean="0">
                <a:latin typeface="Times New Roman" pitchFamily="1" charset="0"/>
                <a:cs typeface="Times New Roman" pitchFamily="1" charset="0"/>
              </a:rPr>
              <a:t>Community meetings</a:t>
            </a:r>
          </a:p>
          <a:p>
            <a:pPr eaLnBrk="1" hangingPunct="1">
              <a:lnSpc>
                <a:spcPct val="80000"/>
              </a:lnSpc>
            </a:pPr>
            <a:r>
              <a:rPr lang="en-US" altLang="en-US" sz="3000" dirty="0" smtClean="0">
                <a:latin typeface="Times New Roman" pitchFamily="1" charset="0"/>
                <a:cs typeface="Times New Roman" pitchFamily="1" charset="0"/>
              </a:rPr>
              <a:t>Satisfaction surveys</a:t>
            </a:r>
          </a:p>
          <a:p>
            <a:pPr eaLnBrk="1" hangingPunct="1">
              <a:lnSpc>
                <a:spcPct val="80000"/>
              </a:lnSpc>
            </a:pPr>
            <a:r>
              <a:rPr lang="en-US" altLang="en-US" sz="3000" dirty="0" smtClean="0">
                <a:latin typeface="Times New Roman" pitchFamily="1" charset="0"/>
                <a:cs typeface="Times New Roman" pitchFamily="1" charset="0"/>
              </a:rPr>
              <a:t>Membership on committees</a:t>
            </a:r>
          </a:p>
          <a:p>
            <a:pPr lvl="1" eaLnBrk="1" hangingPunct="1">
              <a:lnSpc>
                <a:spcPct val="80000"/>
              </a:lnSpc>
            </a:pPr>
            <a:r>
              <a:rPr lang="en-US" altLang="en-US" sz="2600" dirty="0" smtClean="0">
                <a:latin typeface="Times New Roman" pitchFamily="1" charset="0"/>
                <a:cs typeface="Times New Roman" pitchFamily="1" charset="0"/>
              </a:rPr>
              <a:t>Advisory Board</a:t>
            </a:r>
          </a:p>
          <a:p>
            <a:pPr lvl="1" eaLnBrk="1" hangingPunct="1">
              <a:lnSpc>
                <a:spcPct val="80000"/>
              </a:lnSpc>
            </a:pPr>
            <a:r>
              <a:rPr lang="en-US" altLang="en-US" sz="2600" dirty="0" smtClean="0">
                <a:latin typeface="Times New Roman" pitchFamily="1" charset="0"/>
                <a:cs typeface="Times New Roman" pitchFamily="1" charset="0"/>
              </a:rPr>
              <a:t>Workgroups</a:t>
            </a:r>
          </a:p>
          <a:p>
            <a:pPr lvl="1" eaLnBrk="1" hangingPunct="1">
              <a:lnSpc>
                <a:spcPct val="80000"/>
              </a:lnSpc>
            </a:pPr>
            <a:r>
              <a:rPr lang="en-US" altLang="en-US" sz="2600" dirty="0" smtClean="0">
                <a:latin typeface="Times New Roman" pitchFamily="1" charset="0"/>
                <a:cs typeface="Times New Roman" pitchFamily="1" charset="0"/>
              </a:rPr>
              <a:t>Performance Improvement Teams</a:t>
            </a:r>
          </a:p>
          <a:p>
            <a:pPr lvl="1" eaLnBrk="1" hangingPunct="1">
              <a:lnSpc>
                <a:spcPct val="80000"/>
              </a:lnSpc>
            </a:pPr>
            <a:r>
              <a:rPr lang="en-US" altLang="en-US" sz="2600" dirty="0" smtClean="0">
                <a:latin typeface="Times New Roman" pitchFamily="1" charset="0"/>
                <a:cs typeface="Times New Roman" pitchFamily="1" charset="0"/>
              </a:rPr>
              <a:t>Human Rights Committee</a:t>
            </a:r>
          </a:p>
        </p:txBody>
      </p:sp>
      <p:sp>
        <p:nvSpPr>
          <p:cNvPr id="80898" name="Rectangle 2"/>
          <p:cNvSpPr>
            <a:spLocks noGrp="1" noChangeArrowheads="1"/>
          </p:cNvSpPr>
          <p:nvPr>
            <p:ph type="title"/>
          </p:nvPr>
        </p:nvSpPr>
        <p:spPr/>
        <p:txBody>
          <a:bodyPr>
            <a:normAutofit fontScale="90000"/>
          </a:bodyPr>
          <a:lstStyle/>
          <a:p>
            <a:pPr algn="ctr" eaLnBrk="1" fontAlgn="auto" hangingPunct="1">
              <a:spcAft>
                <a:spcPts val="0"/>
              </a:spcAft>
              <a:defRPr/>
            </a:pPr>
            <a:r>
              <a:rPr lang="en-US" sz="4000" dirty="0"/>
              <a:t>Client Involvement in Quality Improvement</a:t>
            </a:r>
          </a:p>
        </p:txBody>
      </p:sp>
      <p:sp>
        <p:nvSpPr>
          <p:cNvPr id="2867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1FA017EA-F647-452D-B5C2-CFDF14F028E6}" type="slidenum">
              <a:rPr lang="en-US" altLang="en-US" sz="1000" smtClean="0"/>
              <a:pPr/>
              <a:t>19</a:t>
            </a:fld>
            <a:endParaRPr lang="en-US" altLang="en-US" sz="1000" smtClean="0"/>
          </a:p>
        </p:txBody>
      </p:sp>
      <p:sp>
        <p:nvSpPr>
          <p:cNvPr id="28677"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8674">
                                            <p:txEl>
                                              <p:pRg st="0" end="0"/>
                                            </p:txEl>
                                          </p:spTgt>
                                        </p:tgtEl>
                                        <p:attrNameLst>
                                          <p:attrName>style.visibility</p:attrName>
                                        </p:attrNameLst>
                                      </p:cBhvr>
                                      <p:to>
                                        <p:strVal val="visible"/>
                                      </p:to>
                                    </p:set>
                                    <p:animEffect transition="in" filter="fade">
                                      <p:cBhvr>
                                        <p:cTn id="7" dur="500"/>
                                        <p:tgtEl>
                                          <p:spTgt spid="2867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8674">
                                            <p:txEl>
                                              <p:pRg st="1" end="1"/>
                                            </p:txEl>
                                          </p:spTgt>
                                        </p:tgtEl>
                                        <p:attrNameLst>
                                          <p:attrName>style.visibility</p:attrName>
                                        </p:attrNameLst>
                                      </p:cBhvr>
                                      <p:to>
                                        <p:strVal val="visible"/>
                                      </p:to>
                                    </p:set>
                                    <p:animEffect transition="in" filter="fade">
                                      <p:cBhvr>
                                        <p:cTn id="12" dur="500"/>
                                        <p:tgtEl>
                                          <p:spTgt spid="2867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8674">
                                            <p:txEl>
                                              <p:pRg st="2" end="2"/>
                                            </p:txEl>
                                          </p:spTgt>
                                        </p:tgtEl>
                                        <p:attrNameLst>
                                          <p:attrName>style.visibility</p:attrName>
                                        </p:attrNameLst>
                                      </p:cBhvr>
                                      <p:to>
                                        <p:strVal val="visible"/>
                                      </p:to>
                                    </p:set>
                                    <p:animEffect transition="in" filter="fade">
                                      <p:cBhvr>
                                        <p:cTn id="17" dur="500"/>
                                        <p:tgtEl>
                                          <p:spTgt spid="2867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8674">
                                            <p:txEl>
                                              <p:pRg st="3" end="3"/>
                                            </p:txEl>
                                          </p:spTgt>
                                        </p:tgtEl>
                                        <p:attrNameLst>
                                          <p:attrName>style.visibility</p:attrName>
                                        </p:attrNameLst>
                                      </p:cBhvr>
                                      <p:to>
                                        <p:strVal val="visible"/>
                                      </p:to>
                                    </p:set>
                                    <p:animEffect transition="in" filter="fade">
                                      <p:cBhvr>
                                        <p:cTn id="22" dur="500"/>
                                        <p:tgtEl>
                                          <p:spTgt spid="2867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8674">
                                            <p:txEl>
                                              <p:pRg st="4" end="4"/>
                                            </p:txEl>
                                          </p:spTgt>
                                        </p:tgtEl>
                                        <p:attrNameLst>
                                          <p:attrName>style.visibility</p:attrName>
                                        </p:attrNameLst>
                                      </p:cBhvr>
                                      <p:to>
                                        <p:strVal val="visible"/>
                                      </p:to>
                                    </p:set>
                                    <p:animEffect transition="in" filter="fade">
                                      <p:cBhvr>
                                        <p:cTn id="27" dur="500"/>
                                        <p:tgtEl>
                                          <p:spTgt spid="2867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8674">
                                            <p:txEl>
                                              <p:pRg st="5" end="5"/>
                                            </p:txEl>
                                          </p:spTgt>
                                        </p:tgtEl>
                                        <p:attrNameLst>
                                          <p:attrName>style.visibility</p:attrName>
                                        </p:attrNameLst>
                                      </p:cBhvr>
                                      <p:to>
                                        <p:strVal val="visible"/>
                                      </p:to>
                                    </p:set>
                                    <p:animEffect transition="in" filter="fade">
                                      <p:cBhvr>
                                        <p:cTn id="32" dur="500"/>
                                        <p:tgtEl>
                                          <p:spTgt spid="2867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8674">
                                            <p:txEl>
                                              <p:pRg st="6" end="6"/>
                                            </p:txEl>
                                          </p:spTgt>
                                        </p:tgtEl>
                                        <p:attrNameLst>
                                          <p:attrName>style.visibility</p:attrName>
                                        </p:attrNameLst>
                                      </p:cBhvr>
                                      <p:to>
                                        <p:strVal val="visible"/>
                                      </p:to>
                                    </p:set>
                                    <p:animEffect transition="in" filter="fade">
                                      <p:cBhvr>
                                        <p:cTn id="37" dur="500"/>
                                        <p:tgtEl>
                                          <p:spTgt spid="2867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8674">
                                            <p:txEl>
                                              <p:pRg st="7" end="7"/>
                                            </p:txEl>
                                          </p:spTgt>
                                        </p:tgtEl>
                                        <p:attrNameLst>
                                          <p:attrName>style.visibility</p:attrName>
                                        </p:attrNameLst>
                                      </p:cBhvr>
                                      <p:to>
                                        <p:strVal val="visible"/>
                                      </p:to>
                                    </p:set>
                                    <p:animEffect transition="in" filter="fade">
                                      <p:cBhvr>
                                        <p:cTn id="42" dur="500"/>
                                        <p:tgtEl>
                                          <p:spTgt spid="28674">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8674">
                                            <p:txEl>
                                              <p:pRg st="8" end="8"/>
                                            </p:txEl>
                                          </p:spTgt>
                                        </p:tgtEl>
                                        <p:attrNameLst>
                                          <p:attrName>style.visibility</p:attrName>
                                        </p:attrNameLst>
                                      </p:cBhvr>
                                      <p:to>
                                        <p:strVal val="visible"/>
                                      </p:to>
                                    </p:set>
                                    <p:animEffect transition="in" filter="fade">
                                      <p:cBhvr>
                                        <p:cTn id="47" dur="500"/>
                                        <p:tgtEl>
                                          <p:spTgt spid="2867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build="p" bldLvl="2"/>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idx="1"/>
          </p:nvPr>
        </p:nvSpPr>
        <p:spPr>
          <a:xfrm>
            <a:off x="533400" y="1143000"/>
            <a:ext cx="8229600" cy="5029200"/>
          </a:xfrm>
        </p:spPr>
        <p:txBody>
          <a:bodyPr/>
          <a:lstStyle/>
          <a:p>
            <a:pPr eaLnBrk="1" hangingPunct="1">
              <a:spcBef>
                <a:spcPct val="0"/>
              </a:spcBef>
              <a:buFontTx/>
              <a:buNone/>
            </a:pPr>
            <a:r>
              <a:rPr lang="en-GB" altLang="en-US" sz="1600" dirty="0" smtClean="0">
                <a:latin typeface="Times New Roman" pitchFamily="1" charset="0"/>
                <a:cs typeface="Times New Roman" pitchFamily="1" charset="0"/>
              </a:rPr>
              <a:t>Howard D. </a:t>
            </a:r>
            <a:r>
              <a:rPr lang="en-GB" altLang="en-US" sz="1600" dirty="0" err="1" smtClean="0">
                <a:latin typeface="Times New Roman" pitchFamily="1" charset="0"/>
                <a:cs typeface="Times New Roman" pitchFamily="1" charset="0"/>
              </a:rPr>
              <a:t>Trachtman</a:t>
            </a:r>
            <a:r>
              <a:rPr lang="en-GB" altLang="en-US" sz="1600" dirty="0" smtClean="0">
                <a:latin typeface="Times New Roman" pitchFamily="1" charset="0"/>
                <a:cs typeface="Times New Roman" pitchFamily="1" charset="0"/>
              </a:rPr>
              <a:t> has personally experienced restraint and seclusion at several facilities and has had a close friend die in restraints.</a:t>
            </a:r>
          </a:p>
          <a:p>
            <a:pPr eaLnBrk="1" hangingPunct="1">
              <a:spcBef>
                <a:spcPct val="0"/>
              </a:spcBef>
              <a:buFontTx/>
              <a:buNone/>
            </a:pPr>
            <a:endParaRPr lang="en-GB" altLang="en-US" sz="1600" dirty="0" smtClean="0">
              <a:latin typeface="Times New Roman" pitchFamily="1" charset="0"/>
              <a:cs typeface="Times New Roman" pitchFamily="1" charset="0"/>
            </a:endParaRPr>
          </a:p>
          <a:p>
            <a:pPr eaLnBrk="1" hangingPunct="1">
              <a:spcBef>
                <a:spcPct val="0"/>
              </a:spcBef>
              <a:buFontTx/>
              <a:buNone/>
            </a:pPr>
            <a:r>
              <a:rPr lang="en-GB" altLang="en-US" sz="1600" dirty="0" err="1" smtClean="0">
                <a:latin typeface="Times New Roman" pitchFamily="1" charset="0"/>
                <a:cs typeface="Times New Roman" pitchFamily="1" charset="0"/>
              </a:rPr>
              <a:t>Mr.</a:t>
            </a:r>
            <a:r>
              <a:rPr lang="en-GB" altLang="en-US" sz="1600" dirty="0" smtClean="0">
                <a:latin typeface="Times New Roman" pitchFamily="1" charset="0"/>
                <a:cs typeface="Times New Roman" pitchFamily="1" charset="0"/>
              </a:rPr>
              <a:t> </a:t>
            </a:r>
            <a:r>
              <a:rPr lang="en-GB" altLang="en-US" sz="1600" dirty="0" err="1" smtClean="0">
                <a:latin typeface="Times New Roman" pitchFamily="1" charset="0"/>
                <a:cs typeface="Times New Roman" pitchFamily="1" charset="0"/>
              </a:rPr>
              <a:t>Trachtman</a:t>
            </a:r>
            <a:r>
              <a:rPr lang="en-GB" altLang="en-US" sz="1600" dirty="0" smtClean="0">
                <a:latin typeface="Times New Roman" pitchFamily="1" charset="0"/>
                <a:cs typeface="Times New Roman" pitchFamily="1" charset="0"/>
              </a:rPr>
              <a:t> chaired the NAMI Consumer Council's Restraint &amp; Seclusion Committee for over a decade.  The committee is now known as the NAMI Advisory Committee on Restraint &amp; Seclusion. The committee has monthly conference calls, an active listserv on restraint and seclusion and does presentations at national conferences. Email </a:t>
            </a:r>
            <a:r>
              <a:rPr lang="en-GB" altLang="en-US" sz="1600" dirty="0" smtClean="0">
                <a:latin typeface="Times New Roman" pitchFamily="1" charset="0"/>
                <a:cs typeface="Times New Roman" pitchFamily="1" charset="0"/>
                <a:hlinkClick r:id="rId3"/>
              </a:rPr>
              <a:t>hdt@mit.edu</a:t>
            </a:r>
            <a:r>
              <a:rPr lang="en-GB" altLang="en-US" sz="1600" dirty="0" smtClean="0">
                <a:latin typeface="Times New Roman" pitchFamily="1" charset="0"/>
                <a:cs typeface="Times New Roman" pitchFamily="1" charset="0"/>
              </a:rPr>
              <a:t> or call (781) 642-0368 to get the emails.</a:t>
            </a:r>
          </a:p>
          <a:p>
            <a:pPr eaLnBrk="1" hangingPunct="1">
              <a:spcBef>
                <a:spcPct val="0"/>
              </a:spcBef>
              <a:buFontTx/>
              <a:buNone/>
            </a:pPr>
            <a:endParaRPr lang="en-GB" altLang="en-US" sz="1600" dirty="0" smtClean="0">
              <a:latin typeface="Times New Roman" pitchFamily="1" charset="0"/>
              <a:cs typeface="Times New Roman" pitchFamily="1" charset="0"/>
            </a:endParaRPr>
          </a:p>
          <a:p>
            <a:pPr eaLnBrk="1" hangingPunct="1">
              <a:spcBef>
                <a:spcPct val="0"/>
              </a:spcBef>
              <a:buFontTx/>
              <a:buNone/>
            </a:pPr>
            <a:r>
              <a:rPr lang="en-GB" altLang="en-US" sz="1600" dirty="0" smtClean="0">
                <a:latin typeface="Times New Roman" pitchFamily="1" charset="0"/>
                <a:cs typeface="Times New Roman" pitchFamily="1" charset="0"/>
              </a:rPr>
              <a:t>With assistance, </a:t>
            </a:r>
            <a:r>
              <a:rPr lang="en-GB" altLang="en-US" sz="1600" dirty="0" err="1" smtClean="0">
                <a:latin typeface="Times New Roman" pitchFamily="1" charset="0"/>
                <a:cs typeface="Times New Roman" pitchFamily="1" charset="0"/>
              </a:rPr>
              <a:t>Mr.</a:t>
            </a:r>
            <a:r>
              <a:rPr lang="en-GB" altLang="en-US" sz="1600" dirty="0" smtClean="0">
                <a:latin typeface="Times New Roman" pitchFamily="1" charset="0"/>
                <a:cs typeface="Times New Roman" pitchFamily="1" charset="0"/>
              </a:rPr>
              <a:t> </a:t>
            </a:r>
            <a:r>
              <a:rPr lang="en-GB" altLang="en-US" sz="1600" dirty="0" err="1" smtClean="0">
                <a:latin typeface="Times New Roman" pitchFamily="1" charset="0"/>
                <a:cs typeface="Times New Roman" pitchFamily="1" charset="0"/>
              </a:rPr>
              <a:t>Trachtman</a:t>
            </a:r>
            <a:r>
              <a:rPr lang="en-GB" altLang="en-US" sz="1600" dirty="0" smtClean="0">
                <a:latin typeface="Times New Roman" pitchFamily="1" charset="0"/>
                <a:cs typeface="Times New Roman" pitchFamily="1" charset="0"/>
              </a:rPr>
              <a:t> maintains </a:t>
            </a:r>
            <a:r>
              <a:rPr lang="en-GB" altLang="en-US" sz="1600" dirty="0" smtClean="0">
                <a:latin typeface="Times New Roman" pitchFamily="1" charset="0"/>
                <a:cs typeface="Times New Roman" pitchFamily="1" charset="0"/>
                <a:hlinkClick r:id="rId4"/>
              </a:rPr>
              <a:t>www.RestraintFreeWorld.org</a:t>
            </a:r>
            <a:endParaRPr lang="en-GB" altLang="en-US" sz="1600" dirty="0" smtClean="0">
              <a:latin typeface="Times New Roman" pitchFamily="1" charset="0"/>
              <a:cs typeface="Times New Roman" pitchFamily="1" charset="0"/>
            </a:endParaRPr>
          </a:p>
          <a:p>
            <a:pPr eaLnBrk="1" hangingPunct="1">
              <a:spcBef>
                <a:spcPct val="0"/>
              </a:spcBef>
              <a:buFontTx/>
              <a:buNone/>
            </a:pPr>
            <a:endParaRPr lang="en-GB" altLang="en-US" sz="1600" dirty="0" smtClean="0">
              <a:latin typeface="Times New Roman" pitchFamily="1" charset="0"/>
              <a:cs typeface="Times New Roman" pitchFamily="1" charset="0"/>
            </a:endParaRPr>
          </a:p>
          <a:p>
            <a:pPr eaLnBrk="1" hangingPunct="1">
              <a:spcBef>
                <a:spcPct val="0"/>
              </a:spcBef>
              <a:buFontTx/>
              <a:buNone/>
            </a:pPr>
            <a:r>
              <a:rPr lang="en-GB" altLang="en-US" sz="1600" dirty="0" smtClean="0">
                <a:latin typeface="Times New Roman" pitchFamily="1" charset="0"/>
                <a:cs typeface="Times New Roman" pitchFamily="1" charset="0"/>
              </a:rPr>
              <a:t>He is also a Certified Peer Specialist and a Certified Psychosocial Rehabilitation Practitioner.</a:t>
            </a:r>
          </a:p>
          <a:p>
            <a:pPr eaLnBrk="1" hangingPunct="1">
              <a:spcBef>
                <a:spcPct val="0"/>
              </a:spcBef>
              <a:buFontTx/>
              <a:buNone/>
            </a:pPr>
            <a:endParaRPr lang="en-GB" altLang="en-US" sz="1600" dirty="0" smtClean="0">
              <a:latin typeface="Times New Roman" pitchFamily="1" charset="0"/>
              <a:cs typeface="Times New Roman" pitchFamily="1" charset="0"/>
            </a:endParaRPr>
          </a:p>
          <a:p>
            <a:pPr eaLnBrk="1" hangingPunct="1">
              <a:spcBef>
                <a:spcPct val="0"/>
              </a:spcBef>
              <a:buFontTx/>
              <a:buNone/>
            </a:pPr>
            <a:r>
              <a:rPr lang="en-GB" altLang="en-US" sz="1600" dirty="0" smtClean="0">
                <a:latin typeface="Times New Roman" pitchFamily="1" charset="0"/>
                <a:cs typeface="Times New Roman" pitchFamily="1" charset="0"/>
              </a:rPr>
              <a:t>He co-founded the Boston Resource </a:t>
            </a:r>
            <a:r>
              <a:rPr lang="en-GB" altLang="en-US" sz="1600" dirty="0" err="1" smtClean="0">
                <a:latin typeface="Times New Roman" pitchFamily="1" charset="0"/>
                <a:cs typeface="Times New Roman" pitchFamily="1" charset="0"/>
              </a:rPr>
              <a:t>Center</a:t>
            </a:r>
            <a:r>
              <a:rPr lang="en-GB" altLang="en-US" sz="1600" dirty="0" smtClean="0">
                <a:latin typeface="Times New Roman" pitchFamily="1" charset="0"/>
                <a:cs typeface="Times New Roman" pitchFamily="1" charset="0"/>
              </a:rPr>
              <a:t> and now serves on the leadership team of the Metro Boston Recovery Learning Community </a:t>
            </a:r>
            <a:r>
              <a:rPr lang="en-GB" altLang="en-US" sz="1600" dirty="0" smtClean="0">
                <a:latin typeface="Times New Roman" pitchFamily="1" charset="0"/>
                <a:cs typeface="Times New Roman" pitchFamily="1" charset="0"/>
                <a:hlinkClick r:id="rId5"/>
              </a:rPr>
              <a:t>www.mbrlc.org</a:t>
            </a:r>
            <a:r>
              <a:rPr lang="en-GB" altLang="en-US" sz="1600" dirty="0" smtClean="0">
                <a:latin typeface="Times New Roman" pitchFamily="1" charset="0"/>
                <a:cs typeface="Times New Roman" pitchFamily="1" charset="0"/>
              </a:rPr>
              <a:t> and the Southeast Recovery Learning Community </a:t>
            </a:r>
            <a:r>
              <a:rPr lang="en-GB" altLang="en-US" sz="1600" dirty="0" smtClean="0">
                <a:latin typeface="Times New Roman" pitchFamily="1" charset="0"/>
                <a:cs typeface="Times New Roman" pitchFamily="1" charset="0"/>
                <a:hlinkClick r:id="rId6"/>
              </a:rPr>
              <a:t>www.southeastrlc.org</a:t>
            </a:r>
            <a:r>
              <a:rPr lang="en-GB" altLang="en-US" sz="1600" dirty="0" smtClean="0">
                <a:latin typeface="Times New Roman" pitchFamily="1" charset="0"/>
                <a:cs typeface="Times New Roman" pitchFamily="1" charset="0"/>
              </a:rPr>
              <a:t>   He is a champion of entrepreneurship for people with disabilities.</a:t>
            </a:r>
          </a:p>
          <a:p>
            <a:pPr eaLnBrk="1" hangingPunct="1">
              <a:spcBef>
                <a:spcPct val="0"/>
              </a:spcBef>
              <a:buFontTx/>
              <a:buNone/>
            </a:pPr>
            <a:endParaRPr lang="en-GB" altLang="en-US" sz="1600" dirty="0" smtClean="0">
              <a:latin typeface="Times New Roman" pitchFamily="1" charset="0"/>
              <a:cs typeface="Times New Roman" pitchFamily="1" charset="0"/>
            </a:endParaRPr>
          </a:p>
          <a:p>
            <a:pPr eaLnBrk="1" hangingPunct="1">
              <a:spcBef>
                <a:spcPct val="0"/>
              </a:spcBef>
              <a:buFontTx/>
              <a:buNone/>
            </a:pPr>
            <a:r>
              <a:rPr lang="en-GB" altLang="en-US" sz="1600" dirty="0" smtClean="0">
                <a:latin typeface="Times New Roman" pitchFamily="1" charset="0"/>
                <a:cs typeface="Times New Roman" pitchFamily="1" charset="0"/>
              </a:rPr>
              <a:t>He also promotes </a:t>
            </a:r>
            <a:r>
              <a:rPr lang="en-GB" altLang="en-US" sz="1600" dirty="0" err="1" smtClean="0">
                <a:latin typeface="Times New Roman" pitchFamily="1" charset="0"/>
                <a:cs typeface="Times New Roman" pitchFamily="1" charset="0"/>
              </a:rPr>
              <a:t>warmlines</a:t>
            </a:r>
            <a:r>
              <a:rPr lang="en-GB" altLang="en-US" sz="1600" dirty="0" smtClean="0">
                <a:latin typeface="Times New Roman" pitchFamily="1" charset="0"/>
                <a:cs typeface="Times New Roman" pitchFamily="1" charset="0"/>
              </a:rPr>
              <a:t> and peer-run respites and keeps a directory of these entities and the opportunity to receive emails on these topics at </a:t>
            </a:r>
            <a:r>
              <a:rPr lang="en-GB" altLang="en-US" sz="1600" dirty="0" smtClean="0">
                <a:latin typeface="Times New Roman" pitchFamily="1" charset="0"/>
                <a:cs typeface="Times New Roman" pitchFamily="1" charset="0"/>
                <a:hlinkClick r:id="rId7"/>
              </a:rPr>
              <a:t>www.warmline.org</a:t>
            </a:r>
            <a:endParaRPr lang="en-US" altLang="en-US" sz="1600" dirty="0" smtClean="0">
              <a:latin typeface="Times New Roman" pitchFamily="1" charset="0"/>
              <a:cs typeface="Times New Roman" pitchFamily="1" charset="0"/>
            </a:endParaRPr>
          </a:p>
        </p:txBody>
      </p:sp>
      <p:sp>
        <p:nvSpPr>
          <p:cNvPr id="39938" name="Rectangle 2"/>
          <p:cNvSpPr>
            <a:spLocks noGrp="1" noChangeArrowheads="1"/>
          </p:cNvSpPr>
          <p:nvPr>
            <p:ph type="title"/>
          </p:nvPr>
        </p:nvSpPr>
        <p:spPr/>
        <p:txBody>
          <a:bodyPr/>
          <a:lstStyle/>
          <a:p>
            <a:pPr algn="ctr" eaLnBrk="1" fontAlgn="auto" hangingPunct="1">
              <a:spcAft>
                <a:spcPts val="0"/>
              </a:spcAft>
              <a:defRPr/>
            </a:pPr>
            <a:r>
              <a:rPr lang="en-US" dirty="0"/>
              <a:t>Howard Trachtman</a:t>
            </a:r>
          </a:p>
        </p:txBody>
      </p:sp>
      <p:sp>
        <p:nvSpPr>
          <p:cNvPr id="1024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6745D356-EBE6-49F3-A80C-40884D4107F9}" type="slidenum">
              <a:rPr lang="en-US" altLang="en-US" sz="1000" smtClean="0"/>
              <a:pPr/>
              <a:t>2</a:t>
            </a:fld>
            <a:endParaRPr lang="en-US" altLang="en-US" sz="1000" smtClean="0"/>
          </a:p>
        </p:txBody>
      </p:sp>
      <p:sp>
        <p:nvSpPr>
          <p:cNvPr id="10245"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idx="1"/>
          </p:nvPr>
        </p:nvSpPr>
        <p:spPr/>
        <p:txBody>
          <a:bodyPr/>
          <a:lstStyle/>
          <a:p>
            <a:pPr eaLnBrk="1" hangingPunct="1">
              <a:lnSpc>
                <a:spcPct val="80000"/>
              </a:lnSpc>
            </a:pPr>
            <a:r>
              <a:rPr lang="en-US" altLang="en-US" sz="2400" dirty="0" smtClean="0">
                <a:latin typeface="Times New Roman" pitchFamily="1" charset="0"/>
                <a:cs typeface="Times New Roman" pitchFamily="1" charset="0"/>
              </a:rPr>
              <a:t>Made up of family members, consumers, community members and P&amp;A advocate</a:t>
            </a:r>
          </a:p>
          <a:p>
            <a:pPr eaLnBrk="1" hangingPunct="1">
              <a:lnSpc>
                <a:spcPct val="80000"/>
              </a:lnSpc>
            </a:pPr>
            <a:r>
              <a:rPr lang="en-US" altLang="en-US" sz="2400" dirty="0" smtClean="0">
                <a:latin typeface="Times New Roman" pitchFamily="1" charset="0"/>
                <a:cs typeface="Times New Roman" pitchFamily="1" charset="0"/>
              </a:rPr>
              <a:t>Chaired by peer support</a:t>
            </a:r>
          </a:p>
          <a:p>
            <a:pPr eaLnBrk="1" hangingPunct="1">
              <a:lnSpc>
                <a:spcPct val="80000"/>
              </a:lnSpc>
            </a:pPr>
            <a:r>
              <a:rPr lang="en-US" altLang="en-US" sz="2400" dirty="0" smtClean="0">
                <a:latin typeface="Times New Roman" pitchFamily="1" charset="0"/>
                <a:cs typeface="Times New Roman" pitchFamily="1" charset="0"/>
              </a:rPr>
              <a:t>Make recommendations to the hospital </a:t>
            </a:r>
          </a:p>
          <a:p>
            <a:pPr lvl="1" eaLnBrk="1" hangingPunct="1">
              <a:lnSpc>
                <a:spcPct val="80000"/>
              </a:lnSpc>
            </a:pPr>
            <a:r>
              <a:rPr lang="en-US" altLang="en-US" sz="2400" dirty="0" smtClean="0">
                <a:latin typeface="Times New Roman" pitchFamily="1" charset="0"/>
                <a:cs typeface="Times New Roman" pitchFamily="1" charset="0"/>
              </a:rPr>
              <a:t>Policy development</a:t>
            </a:r>
          </a:p>
          <a:p>
            <a:pPr lvl="1" eaLnBrk="1" hangingPunct="1">
              <a:lnSpc>
                <a:spcPct val="80000"/>
              </a:lnSpc>
            </a:pPr>
            <a:r>
              <a:rPr lang="en-US" altLang="en-US" sz="2400" dirty="0" smtClean="0">
                <a:latin typeface="Times New Roman" pitchFamily="1" charset="0"/>
                <a:cs typeface="Times New Roman" pitchFamily="1" charset="0"/>
              </a:rPr>
              <a:t>Improvement of care</a:t>
            </a:r>
          </a:p>
          <a:p>
            <a:pPr lvl="1" eaLnBrk="1" hangingPunct="1">
              <a:lnSpc>
                <a:spcPct val="80000"/>
              </a:lnSpc>
            </a:pPr>
            <a:r>
              <a:rPr lang="en-US" altLang="en-US" sz="2400" dirty="0" smtClean="0">
                <a:latin typeface="Times New Roman" pitchFamily="1" charset="0"/>
                <a:cs typeface="Times New Roman" pitchFamily="1" charset="0"/>
              </a:rPr>
              <a:t>Staff development</a:t>
            </a:r>
          </a:p>
          <a:p>
            <a:pPr eaLnBrk="1" hangingPunct="1">
              <a:lnSpc>
                <a:spcPct val="80000"/>
              </a:lnSpc>
            </a:pPr>
            <a:r>
              <a:rPr lang="en-US" altLang="en-US" sz="2400" dirty="0" smtClean="0">
                <a:latin typeface="Times New Roman" pitchFamily="1" charset="0"/>
                <a:cs typeface="Times New Roman" pitchFamily="1" charset="0"/>
              </a:rPr>
              <a:t>Reviews seclusion and restraint data</a:t>
            </a:r>
          </a:p>
          <a:p>
            <a:pPr eaLnBrk="1" hangingPunct="1">
              <a:lnSpc>
                <a:spcPct val="80000"/>
              </a:lnSpc>
            </a:pPr>
            <a:r>
              <a:rPr lang="en-US" altLang="en-US" sz="2400" dirty="0" smtClean="0">
                <a:latin typeface="Times New Roman" pitchFamily="1" charset="0"/>
                <a:cs typeface="Times New Roman" pitchFamily="1" charset="0"/>
              </a:rPr>
              <a:t>Identifies trends with grievances/concerns</a:t>
            </a:r>
          </a:p>
          <a:p>
            <a:pPr eaLnBrk="1" hangingPunct="1">
              <a:lnSpc>
                <a:spcPct val="80000"/>
              </a:lnSpc>
            </a:pPr>
            <a:r>
              <a:rPr lang="en-US" altLang="en-US" sz="2400" dirty="0" smtClean="0">
                <a:latin typeface="Times New Roman" pitchFamily="1" charset="0"/>
                <a:cs typeface="Times New Roman" pitchFamily="1" charset="0"/>
              </a:rPr>
              <a:t>Reviews all incidents of abuse, neglect, and exploitation</a:t>
            </a:r>
          </a:p>
        </p:txBody>
      </p:sp>
      <p:sp>
        <p:nvSpPr>
          <p:cNvPr id="81922" name="Rectangle 2"/>
          <p:cNvSpPr>
            <a:spLocks noGrp="1" noChangeArrowheads="1"/>
          </p:cNvSpPr>
          <p:nvPr>
            <p:ph type="title"/>
          </p:nvPr>
        </p:nvSpPr>
        <p:spPr/>
        <p:txBody>
          <a:bodyPr/>
          <a:lstStyle/>
          <a:p>
            <a:pPr eaLnBrk="1" fontAlgn="auto" hangingPunct="1">
              <a:spcAft>
                <a:spcPts val="0"/>
              </a:spcAft>
              <a:defRPr/>
            </a:pPr>
            <a:r>
              <a:rPr lang="en-US" dirty="0"/>
              <a:t>Human Rights Committee</a:t>
            </a:r>
          </a:p>
        </p:txBody>
      </p:sp>
      <p:sp>
        <p:nvSpPr>
          <p:cNvPr id="2970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1DC53AFF-05E2-496E-ACBF-6E402398FDD2}" type="slidenum">
              <a:rPr lang="en-US" altLang="en-US" sz="1000" smtClean="0"/>
              <a:pPr/>
              <a:t>20</a:t>
            </a:fld>
            <a:endParaRPr lang="en-US" altLang="en-US" sz="1000" smtClean="0"/>
          </a:p>
        </p:txBody>
      </p:sp>
      <p:sp>
        <p:nvSpPr>
          <p:cNvPr id="29701"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9698">
                                            <p:txEl>
                                              <p:pRg st="0" end="0"/>
                                            </p:txEl>
                                          </p:spTgt>
                                        </p:tgtEl>
                                        <p:attrNameLst>
                                          <p:attrName>style.visibility</p:attrName>
                                        </p:attrNameLst>
                                      </p:cBhvr>
                                      <p:to>
                                        <p:strVal val="visible"/>
                                      </p:to>
                                    </p:set>
                                    <p:animEffect transition="in" filter="fade">
                                      <p:cBhvr>
                                        <p:cTn id="7" dur="500"/>
                                        <p:tgtEl>
                                          <p:spTgt spid="2969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9698">
                                            <p:txEl>
                                              <p:pRg st="1" end="1"/>
                                            </p:txEl>
                                          </p:spTgt>
                                        </p:tgtEl>
                                        <p:attrNameLst>
                                          <p:attrName>style.visibility</p:attrName>
                                        </p:attrNameLst>
                                      </p:cBhvr>
                                      <p:to>
                                        <p:strVal val="visible"/>
                                      </p:to>
                                    </p:set>
                                    <p:animEffect transition="in" filter="fade">
                                      <p:cBhvr>
                                        <p:cTn id="12" dur="500"/>
                                        <p:tgtEl>
                                          <p:spTgt spid="2969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9698">
                                            <p:txEl>
                                              <p:pRg st="2" end="2"/>
                                            </p:txEl>
                                          </p:spTgt>
                                        </p:tgtEl>
                                        <p:attrNameLst>
                                          <p:attrName>style.visibility</p:attrName>
                                        </p:attrNameLst>
                                      </p:cBhvr>
                                      <p:to>
                                        <p:strVal val="visible"/>
                                      </p:to>
                                    </p:set>
                                    <p:animEffect transition="in" filter="fade">
                                      <p:cBhvr>
                                        <p:cTn id="17" dur="500"/>
                                        <p:tgtEl>
                                          <p:spTgt spid="2969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9698">
                                            <p:txEl>
                                              <p:pRg st="3" end="3"/>
                                            </p:txEl>
                                          </p:spTgt>
                                        </p:tgtEl>
                                        <p:attrNameLst>
                                          <p:attrName>style.visibility</p:attrName>
                                        </p:attrNameLst>
                                      </p:cBhvr>
                                      <p:to>
                                        <p:strVal val="visible"/>
                                      </p:to>
                                    </p:set>
                                    <p:animEffect transition="in" filter="fade">
                                      <p:cBhvr>
                                        <p:cTn id="22" dur="500"/>
                                        <p:tgtEl>
                                          <p:spTgt spid="2969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9698">
                                            <p:txEl>
                                              <p:pRg st="4" end="4"/>
                                            </p:txEl>
                                          </p:spTgt>
                                        </p:tgtEl>
                                        <p:attrNameLst>
                                          <p:attrName>style.visibility</p:attrName>
                                        </p:attrNameLst>
                                      </p:cBhvr>
                                      <p:to>
                                        <p:strVal val="visible"/>
                                      </p:to>
                                    </p:set>
                                    <p:animEffect transition="in" filter="fade">
                                      <p:cBhvr>
                                        <p:cTn id="27" dur="500"/>
                                        <p:tgtEl>
                                          <p:spTgt spid="2969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9698">
                                            <p:txEl>
                                              <p:pRg st="5" end="5"/>
                                            </p:txEl>
                                          </p:spTgt>
                                        </p:tgtEl>
                                        <p:attrNameLst>
                                          <p:attrName>style.visibility</p:attrName>
                                        </p:attrNameLst>
                                      </p:cBhvr>
                                      <p:to>
                                        <p:strVal val="visible"/>
                                      </p:to>
                                    </p:set>
                                    <p:animEffect transition="in" filter="fade">
                                      <p:cBhvr>
                                        <p:cTn id="32" dur="500"/>
                                        <p:tgtEl>
                                          <p:spTgt spid="29698">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9698">
                                            <p:txEl>
                                              <p:pRg st="6" end="6"/>
                                            </p:txEl>
                                          </p:spTgt>
                                        </p:tgtEl>
                                        <p:attrNameLst>
                                          <p:attrName>style.visibility</p:attrName>
                                        </p:attrNameLst>
                                      </p:cBhvr>
                                      <p:to>
                                        <p:strVal val="visible"/>
                                      </p:to>
                                    </p:set>
                                    <p:animEffect transition="in" filter="fade">
                                      <p:cBhvr>
                                        <p:cTn id="37" dur="500"/>
                                        <p:tgtEl>
                                          <p:spTgt spid="29698">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9698">
                                            <p:txEl>
                                              <p:pRg st="7" end="7"/>
                                            </p:txEl>
                                          </p:spTgt>
                                        </p:tgtEl>
                                        <p:attrNameLst>
                                          <p:attrName>style.visibility</p:attrName>
                                        </p:attrNameLst>
                                      </p:cBhvr>
                                      <p:to>
                                        <p:strVal val="visible"/>
                                      </p:to>
                                    </p:set>
                                    <p:animEffect transition="in" filter="fade">
                                      <p:cBhvr>
                                        <p:cTn id="42" dur="500"/>
                                        <p:tgtEl>
                                          <p:spTgt spid="29698">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9698">
                                            <p:txEl>
                                              <p:pRg st="8" end="8"/>
                                            </p:txEl>
                                          </p:spTgt>
                                        </p:tgtEl>
                                        <p:attrNameLst>
                                          <p:attrName>style.visibility</p:attrName>
                                        </p:attrNameLst>
                                      </p:cBhvr>
                                      <p:to>
                                        <p:strVal val="visible"/>
                                      </p:to>
                                    </p:set>
                                    <p:animEffect transition="in" filter="fade">
                                      <p:cBhvr>
                                        <p:cTn id="47" dur="500"/>
                                        <p:tgtEl>
                                          <p:spTgt spid="29698">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698" grpId="0" build="p" bldLvl="2"/>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62000" y="1371600"/>
            <a:ext cx="7696200" cy="4419600"/>
          </a:xfrm>
          <a:extLst/>
        </p:spPr>
        <p:txBody>
          <a:bodyPr numCol="2">
            <a:normAutofit/>
          </a:bodyPr>
          <a:lstStyle/>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Getting “buy-in” from staff</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Staff felt that peers would tell them how to do their job</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Staff viewed peers as “mental patients with keys”</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Boundaries</a:t>
            </a:r>
          </a:p>
          <a:p>
            <a:pPr marL="365760" indent="-256032" eaLnBrk="1" fontAlgn="auto" hangingPunct="1">
              <a:spcAft>
                <a:spcPts val="0"/>
              </a:spcAft>
              <a:buFont typeface="Wingdings 3"/>
              <a:buChar char=""/>
              <a:defRPr/>
            </a:pPr>
            <a:endParaRPr lang="en-US" dirty="0">
              <a:latin typeface="Times New Roman" pitchFamily="18" charset="0"/>
              <a:cs typeface="Times New Roman" pitchFamily="18" charset="0"/>
            </a:endParaRP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Staff did not want consumers working in the hospital</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Access to information and areas of the hospital were restricted</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Pay comparison</a:t>
            </a:r>
          </a:p>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Rumors and negative comments</a:t>
            </a:r>
          </a:p>
          <a:p>
            <a:pPr marL="365760" indent="-256032" eaLnBrk="1" fontAlgn="auto" hangingPunct="1">
              <a:spcAft>
                <a:spcPts val="0"/>
              </a:spcAft>
              <a:buFont typeface="Wingdings 3"/>
              <a:buChar char=""/>
              <a:defRPr/>
            </a:pPr>
            <a:endParaRPr lang="en-US" dirty="0">
              <a:latin typeface="Times New Roman" pitchFamily="18" charset="0"/>
              <a:cs typeface="Times New Roman" pitchFamily="18" charset="0"/>
            </a:endParaRPr>
          </a:p>
        </p:txBody>
      </p:sp>
      <p:sp>
        <p:nvSpPr>
          <p:cNvPr id="84994" name="Rectangle 2"/>
          <p:cNvSpPr>
            <a:spLocks noGrp="1" noChangeArrowheads="1"/>
          </p:cNvSpPr>
          <p:nvPr>
            <p:ph type="title"/>
          </p:nvPr>
        </p:nvSpPr>
        <p:spPr/>
        <p:txBody>
          <a:bodyPr/>
          <a:lstStyle/>
          <a:p>
            <a:pPr eaLnBrk="1" fontAlgn="auto" hangingPunct="1">
              <a:spcAft>
                <a:spcPts val="0"/>
              </a:spcAft>
              <a:defRPr/>
            </a:pPr>
            <a:r>
              <a:rPr lang="en-US" dirty="0" smtClean="0"/>
              <a:t>Program Challenges</a:t>
            </a:r>
            <a:endParaRPr lang="en-US" dirty="0"/>
          </a:p>
        </p:txBody>
      </p:sp>
      <p:sp>
        <p:nvSpPr>
          <p:cNvPr id="3174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ED8D8413-C4FA-40D6-BFBB-71CEE5EA325D}" type="slidenum">
              <a:rPr lang="en-US" altLang="en-US" sz="1000" smtClean="0"/>
              <a:pPr/>
              <a:t>21</a:t>
            </a:fld>
            <a:endParaRPr lang="en-US" altLang="en-US" sz="1000" smtClean="0"/>
          </a:p>
        </p:txBody>
      </p:sp>
      <p:sp>
        <p:nvSpPr>
          <p:cNvPr id="31749"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fade">
                                      <p:cBhvr>
                                        <p:cTn id="27" dur="500"/>
                                        <p:tgtEl>
                                          <p:spTgt spid="2">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6" end="6"/>
                                            </p:txEl>
                                          </p:spTgt>
                                        </p:tgtEl>
                                        <p:attrNameLst>
                                          <p:attrName>style.visibility</p:attrName>
                                        </p:attrNameLst>
                                      </p:cBhvr>
                                      <p:to>
                                        <p:strVal val="visible"/>
                                      </p:to>
                                    </p:set>
                                    <p:animEffect transition="in" filter="fade">
                                      <p:cBhvr>
                                        <p:cTn id="32" dur="500"/>
                                        <p:tgtEl>
                                          <p:spTgt spid="2">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Effect transition="in" filter="fade">
                                      <p:cBhvr>
                                        <p:cTn id="37" dur="500"/>
                                        <p:tgtEl>
                                          <p:spTgt spid="2">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8" end="8"/>
                                            </p:txEl>
                                          </p:spTgt>
                                        </p:tgtEl>
                                        <p:attrNameLst>
                                          <p:attrName>style.visibility</p:attrName>
                                        </p:attrNameLst>
                                      </p:cBhvr>
                                      <p:to>
                                        <p:strVal val="visible"/>
                                      </p:to>
                                    </p:set>
                                    <p:animEffect transition="in" filter="fade">
                                      <p:cBhvr>
                                        <p:cTn id="42" dur="500"/>
                                        <p:tgtEl>
                                          <p:spTgt spid="2">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3"/>
          <p:cNvSpPr>
            <a:spLocks noGrp="1" noChangeArrowheads="1"/>
          </p:cNvSpPr>
          <p:nvPr>
            <p:ph idx="1"/>
          </p:nvPr>
        </p:nvSpPr>
        <p:spPr/>
        <p:txBody>
          <a:bodyPr/>
          <a:lstStyle/>
          <a:p>
            <a:pPr eaLnBrk="1" hangingPunct="1">
              <a:lnSpc>
                <a:spcPct val="90000"/>
              </a:lnSpc>
            </a:pPr>
            <a:r>
              <a:rPr lang="en-US" altLang="en-US" dirty="0" smtClean="0">
                <a:latin typeface="Times New Roman" pitchFamily="1" charset="0"/>
                <a:cs typeface="Times New Roman" pitchFamily="1" charset="0"/>
              </a:rPr>
              <a:t>Higher level of trust</a:t>
            </a:r>
          </a:p>
          <a:p>
            <a:pPr eaLnBrk="1" hangingPunct="1">
              <a:lnSpc>
                <a:spcPct val="90000"/>
              </a:lnSpc>
            </a:pPr>
            <a:r>
              <a:rPr lang="en-US" altLang="en-US" dirty="0" smtClean="0">
                <a:latin typeface="Times New Roman" pitchFamily="1" charset="0"/>
                <a:cs typeface="Times New Roman" pitchFamily="1" charset="0"/>
              </a:rPr>
              <a:t>Empowerment</a:t>
            </a:r>
          </a:p>
          <a:p>
            <a:pPr eaLnBrk="1" hangingPunct="1">
              <a:lnSpc>
                <a:spcPct val="90000"/>
              </a:lnSpc>
            </a:pPr>
            <a:r>
              <a:rPr lang="en-US" altLang="en-US" dirty="0" smtClean="0">
                <a:latin typeface="Times New Roman" pitchFamily="1" charset="0"/>
                <a:cs typeface="Times New Roman" pitchFamily="1" charset="0"/>
              </a:rPr>
              <a:t>Know their rights</a:t>
            </a:r>
          </a:p>
          <a:p>
            <a:pPr eaLnBrk="1" hangingPunct="1">
              <a:lnSpc>
                <a:spcPct val="90000"/>
              </a:lnSpc>
            </a:pPr>
            <a:r>
              <a:rPr lang="en-US" altLang="en-US" dirty="0" smtClean="0">
                <a:latin typeface="Times New Roman" pitchFamily="1" charset="0"/>
                <a:cs typeface="Times New Roman" pitchFamily="1" charset="0"/>
              </a:rPr>
              <a:t>Their voice is heard and they are taken more seriously</a:t>
            </a:r>
          </a:p>
          <a:p>
            <a:pPr eaLnBrk="1" hangingPunct="1">
              <a:lnSpc>
                <a:spcPct val="90000"/>
              </a:lnSpc>
            </a:pPr>
            <a:r>
              <a:rPr lang="en-US" altLang="en-US" dirty="0" smtClean="0">
                <a:latin typeface="Times New Roman" pitchFamily="1" charset="0"/>
                <a:cs typeface="Times New Roman" pitchFamily="1" charset="0"/>
              </a:rPr>
              <a:t>Feel more comfortable</a:t>
            </a:r>
          </a:p>
          <a:p>
            <a:pPr eaLnBrk="1" hangingPunct="1">
              <a:lnSpc>
                <a:spcPct val="90000"/>
              </a:lnSpc>
            </a:pPr>
            <a:r>
              <a:rPr lang="en-US" altLang="en-US" dirty="0" smtClean="0">
                <a:latin typeface="Times New Roman" pitchFamily="1" charset="0"/>
                <a:cs typeface="Times New Roman" pitchFamily="1" charset="0"/>
              </a:rPr>
              <a:t>Easier to relate to someone who “has been there”</a:t>
            </a:r>
          </a:p>
        </p:txBody>
      </p:sp>
      <p:sp>
        <p:nvSpPr>
          <p:cNvPr id="86018" name="Rectangle 2"/>
          <p:cNvSpPr>
            <a:spLocks noGrp="1" noChangeArrowheads="1"/>
          </p:cNvSpPr>
          <p:nvPr>
            <p:ph type="title"/>
          </p:nvPr>
        </p:nvSpPr>
        <p:spPr/>
        <p:txBody>
          <a:bodyPr/>
          <a:lstStyle/>
          <a:p>
            <a:pPr algn="ctr" eaLnBrk="1" fontAlgn="auto" hangingPunct="1">
              <a:spcAft>
                <a:spcPts val="0"/>
              </a:spcAft>
              <a:defRPr/>
            </a:pPr>
            <a:r>
              <a:rPr lang="en-US" dirty="0"/>
              <a:t>Impact On Clients</a:t>
            </a:r>
          </a:p>
        </p:txBody>
      </p:sp>
      <p:sp>
        <p:nvSpPr>
          <p:cNvPr id="3277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9A24C6FE-4D56-48AB-9F16-6E73D69F50BC}" type="slidenum">
              <a:rPr lang="en-US" altLang="en-US" sz="1000" smtClean="0"/>
              <a:pPr/>
              <a:t>22</a:t>
            </a:fld>
            <a:endParaRPr lang="en-US" altLang="en-US" sz="1000" smtClean="0"/>
          </a:p>
        </p:txBody>
      </p:sp>
      <p:sp>
        <p:nvSpPr>
          <p:cNvPr id="32773"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2770">
                                            <p:txEl>
                                              <p:pRg st="0" end="0"/>
                                            </p:txEl>
                                          </p:spTgt>
                                        </p:tgtEl>
                                        <p:attrNameLst>
                                          <p:attrName>style.visibility</p:attrName>
                                        </p:attrNameLst>
                                      </p:cBhvr>
                                      <p:to>
                                        <p:strVal val="visible"/>
                                      </p:to>
                                    </p:set>
                                    <p:animEffect transition="in" filter="fade">
                                      <p:cBhvr>
                                        <p:cTn id="7" dur="500"/>
                                        <p:tgtEl>
                                          <p:spTgt spid="32770">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2770">
                                            <p:txEl>
                                              <p:pRg st="1" end="1"/>
                                            </p:txEl>
                                          </p:spTgt>
                                        </p:tgtEl>
                                        <p:attrNameLst>
                                          <p:attrName>style.visibility</p:attrName>
                                        </p:attrNameLst>
                                      </p:cBhvr>
                                      <p:to>
                                        <p:strVal val="visible"/>
                                      </p:to>
                                    </p:set>
                                    <p:animEffect transition="in" filter="fade">
                                      <p:cBhvr>
                                        <p:cTn id="12" dur="500"/>
                                        <p:tgtEl>
                                          <p:spTgt spid="32770">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2770">
                                            <p:txEl>
                                              <p:pRg st="2" end="2"/>
                                            </p:txEl>
                                          </p:spTgt>
                                        </p:tgtEl>
                                        <p:attrNameLst>
                                          <p:attrName>style.visibility</p:attrName>
                                        </p:attrNameLst>
                                      </p:cBhvr>
                                      <p:to>
                                        <p:strVal val="visible"/>
                                      </p:to>
                                    </p:set>
                                    <p:animEffect transition="in" filter="fade">
                                      <p:cBhvr>
                                        <p:cTn id="17" dur="500"/>
                                        <p:tgtEl>
                                          <p:spTgt spid="32770">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2770">
                                            <p:txEl>
                                              <p:pRg st="3" end="3"/>
                                            </p:txEl>
                                          </p:spTgt>
                                        </p:tgtEl>
                                        <p:attrNameLst>
                                          <p:attrName>style.visibility</p:attrName>
                                        </p:attrNameLst>
                                      </p:cBhvr>
                                      <p:to>
                                        <p:strVal val="visible"/>
                                      </p:to>
                                    </p:set>
                                    <p:animEffect transition="in" filter="fade">
                                      <p:cBhvr>
                                        <p:cTn id="22" dur="500"/>
                                        <p:tgtEl>
                                          <p:spTgt spid="32770">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2770">
                                            <p:txEl>
                                              <p:pRg st="4" end="4"/>
                                            </p:txEl>
                                          </p:spTgt>
                                        </p:tgtEl>
                                        <p:attrNameLst>
                                          <p:attrName>style.visibility</p:attrName>
                                        </p:attrNameLst>
                                      </p:cBhvr>
                                      <p:to>
                                        <p:strVal val="visible"/>
                                      </p:to>
                                    </p:set>
                                    <p:animEffect transition="in" filter="fade">
                                      <p:cBhvr>
                                        <p:cTn id="27" dur="500"/>
                                        <p:tgtEl>
                                          <p:spTgt spid="32770">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2770">
                                            <p:txEl>
                                              <p:pRg st="5" end="5"/>
                                            </p:txEl>
                                          </p:spTgt>
                                        </p:tgtEl>
                                        <p:attrNameLst>
                                          <p:attrName>style.visibility</p:attrName>
                                        </p:attrNameLst>
                                      </p:cBhvr>
                                      <p:to>
                                        <p:strVal val="visible"/>
                                      </p:to>
                                    </p:set>
                                    <p:animEffect transition="in" filter="fade">
                                      <p:cBhvr>
                                        <p:cTn id="32" dur="500"/>
                                        <p:tgtEl>
                                          <p:spTgt spid="32770">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3"/>
          <p:cNvSpPr>
            <a:spLocks noGrp="1" noChangeArrowheads="1"/>
          </p:cNvSpPr>
          <p:nvPr>
            <p:ph idx="1"/>
          </p:nvPr>
        </p:nvSpPr>
        <p:spPr/>
        <p:txBody>
          <a:bodyPr/>
          <a:lstStyle/>
          <a:p>
            <a:pPr eaLnBrk="1" hangingPunct="1"/>
            <a:r>
              <a:rPr lang="en-US" altLang="en-US" sz="2800" dirty="0" smtClean="0">
                <a:latin typeface="Times New Roman" pitchFamily="1" charset="0"/>
                <a:cs typeface="Times New Roman" pitchFamily="1" charset="0"/>
              </a:rPr>
              <a:t>Staff attitudes toward clients is more positive</a:t>
            </a:r>
          </a:p>
          <a:p>
            <a:pPr eaLnBrk="1" hangingPunct="1"/>
            <a:r>
              <a:rPr lang="en-US" altLang="en-US" sz="2800" dirty="0" smtClean="0">
                <a:latin typeface="Times New Roman" pitchFamily="1" charset="0"/>
                <a:cs typeface="Times New Roman" pitchFamily="1" charset="0"/>
              </a:rPr>
              <a:t>More respect  for consumer input</a:t>
            </a:r>
          </a:p>
          <a:p>
            <a:pPr eaLnBrk="1" hangingPunct="1"/>
            <a:r>
              <a:rPr lang="en-US" altLang="en-US" sz="2800" dirty="0" smtClean="0">
                <a:latin typeface="Times New Roman" pitchFamily="1" charset="0"/>
                <a:cs typeface="Times New Roman" pitchFamily="1" charset="0"/>
              </a:rPr>
              <a:t>Procedures and policies are adhered to more closely</a:t>
            </a:r>
          </a:p>
          <a:p>
            <a:pPr eaLnBrk="1" hangingPunct="1"/>
            <a:r>
              <a:rPr lang="en-US" altLang="en-US" sz="2800" dirty="0" smtClean="0">
                <a:latin typeface="Times New Roman" pitchFamily="1" charset="0"/>
                <a:cs typeface="Times New Roman" pitchFamily="1" charset="0"/>
              </a:rPr>
              <a:t>Peer Specialists are a vital and valued role of the treatment team</a:t>
            </a:r>
          </a:p>
          <a:p>
            <a:pPr eaLnBrk="1" hangingPunct="1"/>
            <a:r>
              <a:rPr lang="en-US" altLang="en-US" sz="2800" dirty="0" smtClean="0">
                <a:latin typeface="Times New Roman" pitchFamily="1" charset="0"/>
                <a:cs typeface="Times New Roman" pitchFamily="1" charset="0"/>
              </a:rPr>
              <a:t>Staff more open about sharing their own personal recovery stories</a:t>
            </a:r>
          </a:p>
        </p:txBody>
      </p:sp>
      <p:sp>
        <p:nvSpPr>
          <p:cNvPr id="87042" name="Rectangle 2"/>
          <p:cNvSpPr>
            <a:spLocks noGrp="1" noChangeArrowheads="1"/>
          </p:cNvSpPr>
          <p:nvPr>
            <p:ph type="title"/>
          </p:nvPr>
        </p:nvSpPr>
        <p:spPr>
          <a:xfrm>
            <a:off x="457200" y="304800"/>
            <a:ext cx="8229600" cy="1143000"/>
          </a:xfrm>
        </p:spPr>
        <p:txBody>
          <a:bodyPr/>
          <a:lstStyle/>
          <a:p>
            <a:pPr algn="ctr" eaLnBrk="1" fontAlgn="auto" hangingPunct="1">
              <a:spcAft>
                <a:spcPts val="0"/>
              </a:spcAft>
              <a:defRPr/>
            </a:pPr>
            <a:r>
              <a:rPr lang="en-US" dirty="0"/>
              <a:t>Impact On Staff</a:t>
            </a:r>
          </a:p>
        </p:txBody>
      </p:sp>
      <p:sp>
        <p:nvSpPr>
          <p:cNvPr id="3379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4084F08A-2CA6-4695-A0AC-4F13C131FA0F}" type="slidenum">
              <a:rPr lang="en-US" altLang="en-US" sz="1000" smtClean="0"/>
              <a:pPr/>
              <a:t>23</a:t>
            </a:fld>
            <a:endParaRPr lang="en-US" altLang="en-US" sz="1000" smtClean="0"/>
          </a:p>
        </p:txBody>
      </p:sp>
      <p:sp>
        <p:nvSpPr>
          <p:cNvPr id="33797"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3794">
                                            <p:txEl>
                                              <p:pRg st="0" end="0"/>
                                            </p:txEl>
                                          </p:spTgt>
                                        </p:tgtEl>
                                        <p:attrNameLst>
                                          <p:attrName>style.visibility</p:attrName>
                                        </p:attrNameLst>
                                      </p:cBhvr>
                                      <p:to>
                                        <p:strVal val="visible"/>
                                      </p:to>
                                    </p:set>
                                    <p:animEffect transition="in" filter="fade">
                                      <p:cBhvr>
                                        <p:cTn id="7" dur="500"/>
                                        <p:tgtEl>
                                          <p:spTgt spid="3379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3794">
                                            <p:txEl>
                                              <p:pRg st="1" end="1"/>
                                            </p:txEl>
                                          </p:spTgt>
                                        </p:tgtEl>
                                        <p:attrNameLst>
                                          <p:attrName>style.visibility</p:attrName>
                                        </p:attrNameLst>
                                      </p:cBhvr>
                                      <p:to>
                                        <p:strVal val="visible"/>
                                      </p:to>
                                    </p:set>
                                    <p:animEffect transition="in" filter="fade">
                                      <p:cBhvr>
                                        <p:cTn id="12" dur="500"/>
                                        <p:tgtEl>
                                          <p:spTgt spid="3379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3794">
                                            <p:txEl>
                                              <p:pRg st="2" end="2"/>
                                            </p:txEl>
                                          </p:spTgt>
                                        </p:tgtEl>
                                        <p:attrNameLst>
                                          <p:attrName>style.visibility</p:attrName>
                                        </p:attrNameLst>
                                      </p:cBhvr>
                                      <p:to>
                                        <p:strVal val="visible"/>
                                      </p:to>
                                    </p:set>
                                    <p:animEffect transition="in" filter="fade">
                                      <p:cBhvr>
                                        <p:cTn id="17" dur="500"/>
                                        <p:tgtEl>
                                          <p:spTgt spid="3379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3794">
                                            <p:txEl>
                                              <p:pRg st="3" end="3"/>
                                            </p:txEl>
                                          </p:spTgt>
                                        </p:tgtEl>
                                        <p:attrNameLst>
                                          <p:attrName>style.visibility</p:attrName>
                                        </p:attrNameLst>
                                      </p:cBhvr>
                                      <p:to>
                                        <p:strVal val="visible"/>
                                      </p:to>
                                    </p:set>
                                    <p:animEffect transition="in" filter="fade">
                                      <p:cBhvr>
                                        <p:cTn id="22" dur="500"/>
                                        <p:tgtEl>
                                          <p:spTgt spid="3379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3794">
                                            <p:txEl>
                                              <p:pRg st="4" end="4"/>
                                            </p:txEl>
                                          </p:spTgt>
                                        </p:tgtEl>
                                        <p:attrNameLst>
                                          <p:attrName>style.visibility</p:attrName>
                                        </p:attrNameLst>
                                      </p:cBhvr>
                                      <p:to>
                                        <p:strVal val="visible"/>
                                      </p:to>
                                    </p:set>
                                    <p:animEffect transition="in" filter="fade">
                                      <p:cBhvr>
                                        <p:cTn id="27" dur="500"/>
                                        <p:tgtEl>
                                          <p:spTgt spid="3379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3"/>
          <p:cNvSpPr>
            <a:spLocks noGrp="1" noChangeArrowheads="1"/>
          </p:cNvSpPr>
          <p:nvPr>
            <p:ph idx="1"/>
          </p:nvPr>
        </p:nvSpPr>
        <p:spPr/>
        <p:txBody>
          <a:bodyPr/>
          <a:lstStyle/>
          <a:p>
            <a:pPr eaLnBrk="1" hangingPunct="1">
              <a:lnSpc>
                <a:spcPct val="90000"/>
              </a:lnSpc>
            </a:pPr>
            <a:r>
              <a:rPr lang="en-US" altLang="en-US" dirty="0" smtClean="0">
                <a:latin typeface="Times New Roman" pitchFamily="1" charset="0"/>
                <a:cs typeface="Times New Roman" pitchFamily="1" charset="0"/>
              </a:rPr>
              <a:t>Better understanding of mental illness</a:t>
            </a:r>
          </a:p>
          <a:p>
            <a:pPr eaLnBrk="1" hangingPunct="1">
              <a:lnSpc>
                <a:spcPct val="90000"/>
              </a:lnSpc>
            </a:pPr>
            <a:r>
              <a:rPr lang="en-US" altLang="en-US" dirty="0" smtClean="0">
                <a:latin typeface="Times New Roman" pitchFamily="1" charset="0"/>
                <a:cs typeface="Times New Roman" pitchFamily="1" charset="0"/>
              </a:rPr>
              <a:t>Higher awareness of issues people face</a:t>
            </a:r>
          </a:p>
          <a:p>
            <a:pPr eaLnBrk="1" hangingPunct="1">
              <a:lnSpc>
                <a:spcPct val="90000"/>
              </a:lnSpc>
            </a:pPr>
            <a:r>
              <a:rPr lang="en-US" altLang="en-US" dirty="0" smtClean="0">
                <a:latin typeface="Times New Roman" pitchFamily="1" charset="0"/>
                <a:cs typeface="Times New Roman" pitchFamily="1" charset="0"/>
              </a:rPr>
              <a:t>Learned to speak up for themselves</a:t>
            </a:r>
          </a:p>
          <a:p>
            <a:pPr eaLnBrk="1" hangingPunct="1">
              <a:lnSpc>
                <a:spcPct val="90000"/>
              </a:lnSpc>
            </a:pPr>
            <a:r>
              <a:rPr lang="en-US" altLang="en-US" dirty="0" smtClean="0">
                <a:latin typeface="Times New Roman" pitchFamily="1" charset="0"/>
                <a:cs typeface="Times New Roman" pitchFamily="1" charset="0"/>
              </a:rPr>
              <a:t>More confidence when speaking to medical professionals</a:t>
            </a:r>
          </a:p>
          <a:p>
            <a:pPr eaLnBrk="1" hangingPunct="1">
              <a:lnSpc>
                <a:spcPct val="90000"/>
              </a:lnSpc>
            </a:pPr>
            <a:r>
              <a:rPr lang="en-US" altLang="en-US" dirty="0" smtClean="0">
                <a:latin typeface="Times New Roman" pitchFamily="1" charset="0"/>
                <a:cs typeface="Times New Roman" pitchFamily="1" charset="0"/>
              </a:rPr>
              <a:t>Changed perception of some client populations</a:t>
            </a:r>
          </a:p>
          <a:p>
            <a:pPr eaLnBrk="1" hangingPunct="1">
              <a:lnSpc>
                <a:spcPct val="90000"/>
              </a:lnSpc>
            </a:pPr>
            <a:r>
              <a:rPr lang="en-US" altLang="en-US" dirty="0" smtClean="0">
                <a:latin typeface="Times New Roman" pitchFamily="1" charset="0"/>
                <a:cs typeface="Times New Roman" pitchFamily="1" charset="0"/>
              </a:rPr>
              <a:t>Value their own recovery journey more</a:t>
            </a:r>
          </a:p>
        </p:txBody>
      </p:sp>
      <p:sp>
        <p:nvSpPr>
          <p:cNvPr id="88066" name="Rectangle 2"/>
          <p:cNvSpPr>
            <a:spLocks noGrp="1" noChangeArrowheads="1"/>
          </p:cNvSpPr>
          <p:nvPr>
            <p:ph type="title"/>
          </p:nvPr>
        </p:nvSpPr>
        <p:spPr/>
        <p:txBody>
          <a:bodyPr/>
          <a:lstStyle/>
          <a:p>
            <a:pPr eaLnBrk="1" fontAlgn="auto" hangingPunct="1">
              <a:spcAft>
                <a:spcPts val="0"/>
              </a:spcAft>
              <a:defRPr/>
            </a:pPr>
            <a:r>
              <a:rPr lang="en-US" dirty="0"/>
              <a:t>Impact On Peer Specialists</a:t>
            </a:r>
          </a:p>
        </p:txBody>
      </p:sp>
      <p:sp>
        <p:nvSpPr>
          <p:cNvPr id="3482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071FC5A5-1255-46BA-B46C-CCA8A222C7E9}" type="slidenum">
              <a:rPr lang="en-US" altLang="en-US" sz="1000" smtClean="0"/>
              <a:pPr/>
              <a:t>24</a:t>
            </a:fld>
            <a:endParaRPr lang="en-US" altLang="en-US" sz="1000" smtClean="0"/>
          </a:p>
        </p:txBody>
      </p:sp>
      <p:sp>
        <p:nvSpPr>
          <p:cNvPr id="34821"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4818">
                                            <p:txEl>
                                              <p:pRg st="0" end="0"/>
                                            </p:txEl>
                                          </p:spTgt>
                                        </p:tgtEl>
                                        <p:attrNameLst>
                                          <p:attrName>style.visibility</p:attrName>
                                        </p:attrNameLst>
                                      </p:cBhvr>
                                      <p:to>
                                        <p:strVal val="visible"/>
                                      </p:to>
                                    </p:set>
                                    <p:animEffect transition="in" filter="fade">
                                      <p:cBhvr>
                                        <p:cTn id="7" dur="500"/>
                                        <p:tgtEl>
                                          <p:spTgt spid="3481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4818">
                                            <p:txEl>
                                              <p:pRg st="1" end="1"/>
                                            </p:txEl>
                                          </p:spTgt>
                                        </p:tgtEl>
                                        <p:attrNameLst>
                                          <p:attrName>style.visibility</p:attrName>
                                        </p:attrNameLst>
                                      </p:cBhvr>
                                      <p:to>
                                        <p:strVal val="visible"/>
                                      </p:to>
                                    </p:set>
                                    <p:animEffect transition="in" filter="fade">
                                      <p:cBhvr>
                                        <p:cTn id="12" dur="500"/>
                                        <p:tgtEl>
                                          <p:spTgt spid="3481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4818">
                                            <p:txEl>
                                              <p:pRg st="2" end="2"/>
                                            </p:txEl>
                                          </p:spTgt>
                                        </p:tgtEl>
                                        <p:attrNameLst>
                                          <p:attrName>style.visibility</p:attrName>
                                        </p:attrNameLst>
                                      </p:cBhvr>
                                      <p:to>
                                        <p:strVal val="visible"/>
                                      </p:to>
                                    </p:set>
                                    <p:animEffect transition="in" filter="fade">
                                      <p:cBhvr>
                                        <p:cTn id="17" dur="500"/>
                                        <p:tgtEl>
                                          <p:spTgt spid="34818">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4818">
                                            <p:txEl>
                                              <p:pRg st="3" end="3"/>
                                            </p:txEl>
                                          </p:spTgt>
                                        </p:tgtEl>
                                        <p:attrNameLst>
                                          <p:attrName>style.visibility</p:attrName>
                                        </p:attrNameLst>
                                      </p:cBhvr>
                                      <p:to>
                                        <p:strVal val="visible"/>
                                      </p:to>
                                    </p:set>
                                    <p:animEffect transition="in" filter="fade">
                                      <p:cBhvr>
                                        <p:cTn id="22" dur="500"/>
                                        <p:tgtEl>
                                          <p:spTgt spid="34818">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4818">
                                            <p:txEl>
                                              <p:pRg st="4" end="4"/>
                                            </p:txEl>
                                          </p:spTgt>
                                        </p:tgtEl>
                                        <p:attrNameLst>
                                          <p:attrName>style.visibility</p:attrName>
                                        </p:attrNameLst>
                                      </p:cBhvr>
                                      <p:to>
                                        <p:strVal val="visible"/>
                                      </p:to>
                                    </p:set>
                                    <p:animEffect transition="in" filter="fade">
                                      <p:cBhvr>
                                        <p:cTn id="27" dur="500"/>
                                        <p:tgtEl>
                                          <p:spTgt spid="34818">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4818">
                                            <p:txEl>
                                              <p:pRg st="5" end="5"/>
                                            </p:txEl>
                                          </p:spTgt>
                                        </p:tgtEl>
                                        <p:attrNameLst>
                                          <p:attrName>style.visibility</p:attrName>
                                        </p:attrNameLst>
                                      </p:cBhvr>
                                      <p:to>
                                        <p:strVal val="visible"/>
                                      </p:to>
                                    </p:set>
                                    <p:animEffect transition="in" filter="fade">
                                      <p:cBhvr>
                                        <p:cTn id="32" dur="500"/>
                                        <p:tgtEl>
                                          <p:spTgt spid="3481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8"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85800" y="1295400"/>
            <a:ext cx="7467423" cy="4797799"/>
          </a:xfrm>
          <a:extLst/>
        </p:spPr>
        <p:txBody>
          <a:bodyPr numCol="2">
            <a:normAutofit fontScale="55000" lnSpcReduction="20000"/>
          </a:bodyPr>
          <a:lstStyle/>
          <a:p>
            <a:pPr marL="365760" indent="-256032" eaLnBrk="1" fontAlgn="auto" hangingPunct="1">
              <a:spcAft>
                <a:spcPts val="0"/>
              </a:spcAft>
              <a:buFont typeface="Wingdings 3"/>
              <a:buChar char=""/>
              <a:defRPr/>
            </a:pPr>
            <a:r>
              <a:rPr lang="en-US" dirty="0">
                <a:latin typeface="Times New Roman" pitchFamily="18" charset="0"/>
                <a:cs typeface="Times New Roman" pitchFamily="18" charset="0"/>
              </a:rPr>
              <a:t>5 years ago</a:t>
            </a:r>
          </a:p>
          <a:p>
            <a:pPr marL="621792" lvl="1" eaLnBrk="1" fontAlgn="auto" hangingPunct="1">
              <a:spcBef>
                <a:spcPts val="324"/>
              </a:spcBef>
              <a:spcAft>
                <a:spcPts val="0"/>
              </a:spcAft>
              <a:buFont typeface="Verdana"/>
              <a:buChar char="◦"/>
              <a:defRPr/>
            </a:pPr>
            <a:r>
              <a:rPr lang="en-US" sz="3200" dirty="0">
                <a:latin typeface="Times New Roman" pitchFamily="18" charset="0"/>
                <a:cs typeface="Times New Roman" pitchFamily="18" charset="0"/>
              </a:rPr>
              <a:t>Peers hung out on the units talking with people and did not interact with hospital staff</a:t>
            </a:r>
          </a:p>
          <a:p>
            <a:pPr marL="621792" lvl="1" eaLnBrk="1" fontAlgn="auto" hangingPunct="1">
              <a:spcBef>
                <a:spcPts val="324"/>
              </a:spcBef>
              <a:spcAft>
                <a:spcPts val="0"/>
              </a:spcAft>
              <a:buFont typeface="Verdana"/>
              <a:buChar char="◦"/>
              <a:defRPr/>
            </a:pPr>
            <a:r>
              <a:rPr lang="en-US" sz="3200" dirty="0">
                <a:latin typeface="Times New Roman" pitchFamily="18" charset="0"/>
                <a:cs typeface="Times New Roman" pitchFamily="18" charset="0"/>
              </a:rPr>
              <a:t>Peers were seen as just another patient to care for and a liability</a:t>
            </a:r>
          </a:p>
          <a:p>
            <a:pPr marL="621792" lvl="1" eaLnBrk="1" fontAlgn="auto" hangingPunct="1">
              <a:spcBef>
                <a:spcPts val="324"/>
              </a:spcBef>
              <a:spcAft>
                <a:spcPts val="0"/>
              </a:spcAft>
              <a:buFont typeface="Verdana"/>
              <a:buChar char="◦"/>
              <a:defRPr/>
            </a:pPr>
            <a:r>
              <a:rPr lang="en-US" sz="3200" dirty="0">
                <a:latin typeface="Times New Roman" pitchFamily="18" charset="0"/>
                <a:cs typeface="Times New Roman" pitchFamily="18" charset="0"/>
              </a:rPr>
              <a:t>Staff worried about peers getting hurt in crisis situations and frequently asked them to leave the area</a:t>
            </a:r>
          </a:p>
          <a:p>
            <a:pPr marL="621792" lvl="1" eaLnBrk="1" fontAlgn="auto" hangingPunct="1">
              <a:spcBef>
                <a:spcPts val="324"/>
              </a:spcBef>
              <a:spcAft>
                <a:spcPts val="0"/>
              </a:spcAft>
              <a:buFont typeface="Verdana"/>
              <a:buChar char="◦"/>
              <a:defRPr/>
            </a:pPr>
            <a:r>
              <a:rPr lang="en-US" sz="3200" dirty="0">
                <a:latin typeface="Times New Roman" pitchFamily="18" charset="0"/>
                <a:cs typeface="Times New Roman" pitchFamily="18" charset="0"/>
              </a:rPr>
              <a:t>Staff hostile toward peers due to fear of job loss</a:t>
            </a:r>
          </a:p>
          <a:p>
            <a:pPr marL="621792" lvl="1" eaLnBrk="1" fontAlgn="auto" hangingPunct="1">
              <a:spcBef>
                <a:spcPts val="324"/>
              </a:spcBef>
              <a:spcAft>
                <a:spcPts val="0"/>
              </a:spcAft>
              <a:buFont typeface="Verdana"/>
              <a:buChar char="◦"/>
              <a:defRPr/>
            </a:pPr>
            <a:r>
              <a:rPr lang="en-US" sz="3200" dirty="0">
                <a:latin typeface="Times New Roman" pitchFamily="18" charset="0"/>
                <a:cs typeface="Times New Roman" pitchFamily="18" charset="0"/>
              </a:rPr>
              <a:t>Did not have a “voice” </a:t>
            </a:r>
          </a:p>
          <a:p>
            <a:pPr marL="621792" lvl="1" eaLnBrk="1" fontAlgn="auto" hangingPunct="1">
              <a:spcBef>
                <a:spcPts val="324"/>
              </a:spcBef>
              <a:spcAft>
                <a:spcPts val="0"/>
              </a:spcAft>
              <a:buFont typeface="Verdana"/>
              <a:buChar char="◦"/>
              <a:defRPr/>
            </a:pPr>
            <a:r>
              <a:rPr lang="en-US" sz="3200" dirty="0">
                <a:latin typeface="Times New Roman" pitchFamily="18" charset="0"/>
                <a:cs typeface="Times New Roman" pitchFamily="18" charset="0"/>
              </a:rPr>
              <a:t>Access to records, meetings and some areas of the hospital were restricted</a:t>
            </a:r>
          </a:p>
          <a:p>
            <a:pPr marL="365760" indent="-256032" eaLnBrk="1" fontAlgn="auto" hangingPunct="1">
              <a:spcAft>
                <a:spcPts val="0"/>
              </a:spcAft>
              <a:buFont typeface="Wingdings 3"/>
              <a:buChar char=""/>
              <a:defRPr/>
            </a:pPr>
            <a:endParaRPr lang="en-US" dirty="0">
              <a:latin typeface="Times New Roman" pitchFamily="18" charset="0"/>
              <a:cs typeface="Times New Roman" pitchFamily="18" charset="0"/>
            </a:endParaRPr>
          </a:p>
          <a:p>
            <a:pPr marL="365760" indent="-256032" eaLnBrk="1" fontAlgn="auto" hangingPunct="1">
              <a:spcAft>
                <a:spcPts val="0"/>
              </a:spcAft>
              <a:buFont typeface="Wingdings 3"/>
              <a:buChar char=""/>
              <a:defRPr/>
            </a:pPr>
            <a:endParaRPr lang="en-US" dirty="0" smtClean="0">
              <a:latin typeface="Times New Roman" pitchFamily="18" charset="0"/>
              <a:cs typeface="Times New Roman" pitchFamily="18" charset="0"/>
            </a:endParaRPr>
          </a:p>
          <a:p>
            <a:pPr marL="365760" indent="-256032" eaLnBrk="1" fontAlgn="auto" hangingPunct="1">
              <a:spcAft>
                <a:spcPts val="0"/>
              </a:spcAft>
              <a:buFont typeface="Wingdings 3"/>
              <a:buChar char=""/>
              <a:defRPr/>
            </a:pPr>
            <a:endParaRPr lang="en-US" dirty="0">
              <a:latin typeface="Times New Roman" pitchFamily="18" charset="0"/>
              <a:cs typeface="Times New Roman" pitchFamily="18" charset="0"/>
            </a:endParaRPr>
          </a:p>
          <a:p>
            <a:pPr marL="365760" indent="-256032" eaLnBrk="1" fontAlgn="auto" hangingPunct="1">
              <a:spcAft>
                <a:spcPts val="0"/>
              </a:spcAft>
              <a:buFont typeface="Wingdings 3"/>
              <a:buChar char=""/>
              <a:defRPr/>
            </a:pPr>
            <a:endParaRPr lang="en-US" dirty="0" smtClean="0">
              <a:latin typeface="Times New Roman" pitchFamily="18" charset="0"/>
              <a:cs typeface="Times New Roman" pitchFamily="18" charset="0"/>
            </a:endParaRPr>
          </a:p>
          <a:p>
            <a:pPr marL="365760" indent="-256032" eaLnBrk="1" fontAlgn="auto" hangingPunct="1">
              <a:spcAft>
                <a:spcPts val="0"/>
              </a:spcAft>
              <a:buFont typeface="Wingdings 3"/>
              <a:buChar char=""/>
              <a:defRPr/>
            </a:pPr>
            <a:r>
              <a:rPr lang="en-US" dirty="0" smtClean="0">
                <a:latin typeface="Times New Roman" pitchFamily="18" charset="0"/>
                <a:cs typeface="Times New Roman" pitchFamily="18" charset="0"/>
              </a:rPr>
              <a:t>Now</a:t>
            </a:r>
            <a:endParaRPr lang="en-US" dirty="0">
              <a:latin typeface="Times New Roman" pitchFamily="18" charset="0"/>
              <a:cs typeface="Times New Roman" pitchFamily="18" charset="0"/>
            </a:endParaRPr>
          </a:p>
          <a:p>
            <a:pPr marL="621792" lvl="1" eaLnBrk="1" fontAlgn="auto" hangingPunct="1">
              <a:spcBef>
                <a:spcPts val="324"/>
              </a:spcBef>
              <a:spcAft>
                <a:spcPts val="0"/>
              </a:spcAft>
              <a:buFont typeface="Verdana"/>
              <a:buChar char="◦"/>
              <a:defRPr/>
            </a:pPr>
            <a:r>
              <a:rPr lang="en-US" sz="3200" dirty="0">
                <a:latin typeface="Times New Roman" pitchFamily="18" charset="0"/>
                <a:cs typeface="Times New Roman" pitchFamily="18" charset="0"/>
              </a:rPr>
              <a:t>Peers are involved in all aspects of care and work side-by-side with staff as equals</a:t>
            </a:r>
          </a:p>
          <a:p>
            <a:pPr marL="621792" lvl="1" eaLnBrk="1" fontAlgn="auto" hangingPunct="1">
              <a:spcBef>
                <a:spcPts val="324"/>
              </a:spcBef>
              <a:spcAft>
                <a:spcPts val="0"/>
              </a:spcAft>
              <a:buFont typeface="Verdana"/>
              <a:buChar char="◦"/>
              <a:defRPr/>
            </a:pPr>
            <a:r>
              <a:rPr lang="en-US" sz="3200" dirty="0">
                <a:latin typeface="Times New Roman" pitchFamily="18" charset="0"/>
                <a:cs typeface="Times New Roman" pitchFamily="18" charset="0"/>
              </a:rPr>
              <a:t>Peers are seen as professionals who are experts in their field and are invited to support people and provide feedback to staff</a:t>
            </a:r>
          </a:p>
          <a:p>
            <a:pPr marL="621792" lvl="1" eaLnBrk="1" fontAlgn="auto" hangingPunct="1">
              <a:spcBef>
                <a:spcPts val="324"/>
              </a:spcBef>
              <a:spcAft>
                <a:spcPts val="0"/>
              </a:spcAft>
              <a:buFont typeface="Verdana"/>
              <a:buChar char="◦"/>
              <a:defRPr/>
            </a:pPr>
            <a:r>
              <a:rPr lang="en-US" sz="3200" dirty="0">
                <a:latin typeface="Times New Roman" pitchFamily="18" charset="0"/>
                <a:cs typeface="Times New Roman" pitchFamily="18" charset="0"/>
              </a:rPr>
              <a:t>Peers are actively sought out to provide support to people who are experiencing crisis to provide support</a:t>
            </a:r>
          </a:p>
          <a:p>
            <a:pPr marL="621792" lvl="1" eaLnBrk="1" fontAlgn="auto" hangingPunct="1">
              <a:spcBef>
                <a:spcPts val="324"/>
              </a:spcBef>
              <a:spcAft>
                <a:spcPts val="0"/>
              </a:spcAft>
              <a:buFont typeface="Verdana"/>
              <a:buChar char="◦"/>
              <a:defRPr/>
            </a:pPr>
            <a:r>
              <a:rPr lang="en-US" sz="3200" dirty="0">
                <a:latin typeface="Times New Roman" pitchFamily="18" charset="0"/>
                <a:cs typeface="Times New Roman" pitchFamily="18" charset="0"/>
              </a:rPr>
              <a:t>Peers are sought for their input</a:t>
            </a:r>
          </a:p>
          <a:p>
            <a:pPr marL="621792" lvl="1" eaLnBrk="1" fontAlgn="auto" hangingPunct="1">
              <a:spcBef>
                <a:spcPts val="324"/>
              </a:spcBef>
              <a:spcAft>
                <a:spcPts val="0"/>
              </a:spcAft>
              <a:buFont typeface="Verdana"/>
              <a:buChar char="◦"/>
              <a:defRPr/>
            </a:pPr>
            <a:r>
              <a:rPr lang="en-US" sz="3200" dirty="0">
                <a:latin typeface="Times New Roman" pitchFamily="18" charset="0"/>
                <a:cs typeface="Times New Roman" pitchFamily="18" charset="0"/>
              </a:rPr>
              <a:t>Peers have unrestricted access to everything</a:t>
            </a:r>
          </a:p>
          <a:p>
            <a:pPr marL="365760" indent="-256032" eaLnBrk="1" fontAlgn="auto" hangingPunct="1">
              <a:spcAft>
                <a:spcPts val="0"/>
              </a:spcAft>
              <a:buFont typeface="Wingdings 3"/>
              <a:buChar char=""/>
              <a:defRPr/>
            </a:pPr>
            <a:endParaRPr lang="en-US" dirty="0">
              <a:latin typeface="Times New Roman" pitchFamily="18" charset="0"/>
              <a:cs typeface="Times New Roman" pitchFamily="18" charset="0"/>
            </a:endParaRPr>
          </a:p>
        </p:txBody>
      </p:sp>
      <p:sp>
        <p:nvSpPr>
          <p:cNvPr id="89090" name="Rectangle 2"/>
          <p:cNvSpPr>
            <a:spLocks noGrp="1" noChangeArrowheads="1"/>
          </p:cNvSpPr>
          <p:nvPr>
            <p:ph type="title"/>
          </p:nvPr>
        </p:nvSpPr>
        <p:spPr/>
        <p:txBody>
          <a:bodyPr/>
          <a:lstStyle/>
          <a:p>
            <a:pPr eaLnBrk="1" fontAlgn="auto" hangingPunct="1">
              <a:spcAft>
                <a:spcPts val="0"/>
              </a:spcAft>
              <a:defRPr/>
            </a:pPr>
            <a:r>
              <a:rPr lang="en-US" dirty="0"/>
              <a:t>Now and Then</a:t>
            </a:r>
          </a:p>
        </p:txBody>
      </p:sp>
      <p:sp>
        <p:nvSpPr>
          <p:cNvPr id="3584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667FF822-285D-4627-825C-766544ABE242}" type="slidenum">
              <a:rPr lang="en-US" altLang="en-US" sz="1000" smtClean="0"/>
              <a:pPr/>
              <a:t>25</a:t>
            </a:fld>
            <a:endParaRPr lang="en-US" altLang="en-US" sz="1000" smtClean="0"/>
          </a:p>
        </p:txBody>
      </p:sp>
      <p:sp>
        <p:nvSpPr>
          <p:cNvPr id="35845"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fade">
                                      <p:cBhvr>
                                        <p:cTn id="12" dur="500"/>
                                        <p:tgtEl>
                                          <p:spTgt spid="2">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fade">
                                      <p:cBhvr>
                                        <p:cTn id="17" dur="500"/>
                                        <p:tgtEl>
                                          <p:spTgt spid="2">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fade">
                                      <p:cBhvr>
                                        <p:cTn id="22" dur="500"/>
                                        <p:tgtEl>
                                          <p:spTgt spid="2">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Effect transition="in" filter="fade">
                                      <p:cBhvr>
                                        <p:cTn id="27" dur="500"/>
                                        <p:tgtEl>
                                          <p:spTgt spid="2">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2">
                                            <p:txEl>
                                              <p:pRg st="5" end="5"/>
                                            </p:txEl>
                                          </p:spTgt>
                                        </p:tgtEl>
                                        <p:attrNameLst>
                                          <p:attrName>style.visibility</p:attrName>
                                        </p:attrNameLst>
                                      </p:cBhvr>
                                      <p:to>
                                        <p:strVal val="visible"/>
                                      </p:to>
                                    </p:set>
                                    <p:animEffect transition="in" filter="fade">
                                      <p:cBhvr>
                                        <p:cTn id="32" dur="500"/>
                                        <p:tgtEl>
                                          <p:spTgt spid="2">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Effect transition="in" filter="fade">
                                      <p:cBhvr>
                                        <p:cTn id="37" dur="500"/>
                                        <p:tgtEl>
                                          <p:spTgt spid="2">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2">
                                            <p:txEl>
                                              <p:pRg st="11" end="11"/>
                                            </p:txEl>
                                          </p:spTgt>
                                        </p:tgtEl>
                                        <p:attrNameLst>
                                          <p:attrName>style.visibility</p:attrName>
                                        </p:attrNameLst>
                                      </p:cBhvr>
                                      <p:to>
                                        <p:strVal val="visible"/>
                                      </p:to>
                                    </p:set>
                                    <p:animEffect transition="in" filter="fade">
                                      <p:cBhvr>
                                        <p:cTn id="42" dur="500"/>
                                        <p:tgtEl>
                                          <p:spTgt spid="2">
                                            <p:txEl>
                                              <p:pRg st="11" end="1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grpId="0" nodeType="clickEffect">
                                  <p:stCondLst>
                                    <p:cond delay="0"/>
                                  </p:stCondLst>
                                  <p:childTnLst>
                                    <p:set>
                                      <p:cBhvr>
                                        <p:cTn id="46" dur="1" fill="hold">
                                          <p:stCondLst>
                                            <p:cond delay="0"/>
                                          </p:stCondLst>
                                        </p:cTn>
                                        <p:tgtEl>
                                          <p:spTgt spid="2">
                                            <p:txEl>
                                              <p:pRg st="12" end="12"/>
                                            </p:txEl>
                                          </p:spTgt>
                                        </p:tgtEl>
                                        <p:attrNameLst>
                                          <p:attrName>style.visibility</p:attrName>
                                        </p:attrNameLst>
                                      </p:cBhvr>
                                      <p:to>
                                        <p:strVal val="visible"/>
                                      </p:to>
                                    </p:set>
                                    <p:animEffect transition="in" filter="fade">
                                      <p:cBhvr>
                                        <p:cTn id="47" dur="500"/>
                                        <p:tgtEl>
                                          <p:spTgt spid="2">
                                            <p:txEl>
                                              <p:pRg st="12" end="1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grpId="0" nodeType="clickEffect">
                                  <p:stCondLst>
                                    <p:cond delay="0"/>
                                  </p:stCondLst>
                                  <p:childTnLst>
                                    <p:set>
                                      <p:cBhvr>
                                        <p:cTn id="51" dur="1" fill="hold">
                                          <p:stCondLst>
                                            <p:cond delay="0"/>
                                          </p:stCondLst>
                                        </p:cTn>
                                        <p:tgtEl>
                                          <p:spTgt spid="2">
                                            <p:txEl>
                                              <p:pRg st="13" end="13"/>
                                            </p:txEl>
                                          </p:spTgt>
                                        </p:tgtEl>
                                        <p:attrNameLst>
                                          <p:attrName>style.visibility</p:attrName>
                                        </p:attrNameLst>
                                      </p:cBhvr>
                                      <p:to>
                                        <p:strVal val="visible"/>
                                      </p:to>
                                    </p:set>
                                    <p:animEffect transition="in" filter="fade">
                                      <p:cBhvr>
                                        <p:cTn id="52" dur="500"/>
                                        <p:tgtEl>
                                          <p:spTgt spid="2">
                                            <p:txEl>
                                              <p:pRg st="13" end="1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grpId="0" nodeType="clickEffect">
                                  <p:stCondLst>
                                    <p:cond delay="0"/>
                                  </p:stCondLst>
                                  <p:childTnLst>
                                    <p:set>
                                      <p:cBhvr>
                                        <p:cTn id="56" dur="1" fill="hold">
                                          <p:stCondLst>
                                            <p:cond delay="0"/>
                                          </p:stCondLst>
                                        </p:cTn>
                                        <p:tgtEl>
                                          <p:spTgt spid="2">
                                            <p:txEl>
                                              <p:pRg st="14" end="14"/>
                                            </p:txEl>
                                          </p:spTgt>
                                        </p:tgtEl>
                                        <p:attrNameLst>
                                          <p:attrName>style.visibility</p:attrName>
                                        </p:attrNameLst>
                                      </p:cBhvr>
                                      <p:to>
                                        <p:strVal val="visible"/>
                                      </p:to>
                                    </p:set>
                                    <p:animEffect transition="in" filter="fade">
                                      <p:cBhvr>
                                        <p:cTn id="57" dur="500"/>
                                        <p:tgtEl>
                                          <p:spTgt spid="2">
                                            <p:txEl>
                                              <p:pRg st="14" end="14"/>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grpId="0" nodeType="clickEffect">
                                  <p:stCondLst>
                                    <p:cond delay="0"/>
                                  </p:stCondLst>
                                  <p:childTnLst>
                                    <p:set>
                                      <p:cBhvr>
                                        <p:cTn id="61" dur="1" fill="hold">
                                          <p:stCondLst>
                                            <p:cond delay="0"/>
                                          </p:stCondLst>
                                        </p:cTn>
                                        <p:tgtEl>
                                          <p:spTgt spid="2">
                                            <p:txEl>
                                              <p:pRg st="15" end="15"/>
                                            </p:txEl>
                                          </p:spTgt>
                                        </p:tgtEl>
                                        <p:attrNameLst>
                                          <p:attrName>style.visibility</p:attrName>
                                        </p:attrNameLst>
                                      </p:cBhvr>
                                      <p:to>
                                        <p:strVal val="visible"/>
                                      </p:to>
                                    </p:set>
                                    <p:animEffect transition="in" filter="fade">
                                      <p:cBhvr>
                                        <p:cTn id="62" dur="500"/>
                                        <p:tgtEl>
                                          <p:spTgt spid="2">
                                            <p:txEl>
                                              <p:pRg st="15" end="15"/>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10" presetClass="entr" presetSubtype="0" fill="hold" grpId="0" nodeType="clickEffect">
                                  <p:stCondLst>
                                    <p:cond delay="0"/>
                                  </p:stCondLst>
                                  <p:childTnLst>
                                    <p:set>
                                      <p:cBhvr>
                                        <p:cTn id="66" dur="1" fill="hold">
                                          <p:stCondLst>
                                            <p:cond delay="0"/>
                                          </p:stCondLst>
                                        </p:cTn>
                                        <p:tgtEl>
                                          <p:spTgt spid="2">
                                            <p:txEl>
                                              <p:pRg st="16" end="16"/>
                                            </p:txEl>
                                          </p:spTgt>
                                        </p:tgtEl>
                                        <p:attrNameLst>
                                          <p:attrName>style.visibility</p:attrName>
                                        </p:attrNameLst>
                                      </p:cBhvr>
                                      <p:to>
                                        <p:strVal val="visible"/>
                                      </p:to>
                                    </p:set>
                                    <p:animEffect transition="in" filter="fade">
                                      <p:cBhvr>
                                        <p:cTn id="67" dur="500"/>
                                        <p:tgtEl>
                                          <p:spTgt spid="2">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bldLvl="2"/>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3"/>
          <p:cNvSpPr>
            <a:spLocks noGrp="1" noChangeArrowheads="1"/>
          </p:cNvSpPr>
          <p:nvPr>
            <p:ph idx="1"/>
          </p:nvPr>
        </p:nvSpPr>
        <p:spPr/>
        <p:txBody>
          <a:bodyPr/>
          <a:lstStyle/>
          <a:p>
            <a:pPr marL="914400" lvl="1" indent="-457200" eaLnBrk="1" hangingPunct="1">
              <a:buFont typeface="Arial" charset="0"/>
              <a:buAutoNum type="arabicPeriod"/>
            </a:pPr>
            <a:r>
              <a:rPr lang="en-US" altLang="en-US" sz="2400" smtClean="0">
                <a:latin typeface="Calibri" pitchFamily="1" charset="0"/>
              </a:rPr>
              <a:t>  Leadership Toward Organizational Change</a:t>
            </a:r>
          </a:p>
          <a:p>
            <a:pPr marL="914400" lvl="1" indent="-457200" eaLnBrk="1" hangingPunct="1">
              <a:buFont typeface="Arial" charset="0"/>
              <a:buAutoNum type="arabicPeriod"/>
            </a:pPr>
            <a:r>
              <a:rPr lang="en-US" altLang="en-US" sz="2400" smtClean="0">
                <a:latin typeface="Calibri" pitchFamily="1" charset="0"/>
              </a:rPr>
              <a:t>  Use of Data to Inform Practice</a:t>
            </a:r>
          </a:p>
          <a:p>
            <a:pPr marL="914400" lvl="1" indent="-457200" eaLnBrk="1" hangingPunct="1">
              <a:buFont typeface="Arial" charset="0"/>
              <a:buAutoNum type="arabicPeriod"/>
            </a:pPr>
            <a:r>
              <a:rPr lang="en-US" altLang="en-US" sz="2400" smtClean="0">
                <a:latin typeface="Calibri" pitchFamily="1" charset="0"/>
              </a:rPr>
              <a:t>  Workforce Development</a:t>
            </a:r>
          </a:p>
          <a:p>
            <a:pPr marL="914400" lvl="1" indent="-457200" eaLnBrk="1" hangingPunct="1">
              <a:buFont typeface="Arial" charset="0"/>
              <a:buAutoNum type="arabicPeriod"/>
            </a:pPr>
            <a:r>
              <a:rPr lang="en-US" altLang="en-US" sz="2400" smtClean="0">
                <a:latin typeface="Calibri" pitchFamily="1" charset="0"/>
              </a:rPr>
              <a:t>  Use of S/R Prevention Tools</a:t>
            </a:r>
          </a:p>
          <a:p>
            <a:pPr marL="914400" lvl="1" indent="-457200" eaLnBrk="1" hangingPunct="1">
              <a:buFont typeface="Arial" charset="0"/>
              <a:buAutoNum type="arabicPeriod"/>
            </a:pPr>
            <a:r>
              <a:rPr lang="en-US" altLang="en-US" sz="2400" smtClean="0">
                <a:latin typeface="Calibri" pitchFamily="1" charset="0"/>
              </a:rPr>
              <a:t>  Consumer Roles in Inpatient Settings</a:t>
            </a:r>
          </a:p>
          <a:p>
            <a:pPr marL="914400" lvl="1" indent="-457200" eaLnBrk="1" hangingPunct="1">
              <a:buFont typeface="Arial" charset="0"/>
              <a:buAutoNum type="arabicPeriod"/>
            </a:pPr>
            <a:r>
              <a:rPr lang="en-US" altLang="en-US" sz="2400" smtClean="0">
                <a:latin typeface="Calibri" pitchFamily="1" charset="0"/>
              </a:rPr>
              <a:t>  Debriefing Techniques</a:t>
            </a:r>
          </a:p>
          <a:p>
            <a:pPr marL="533400" indent="-533400" eaLnBrk="1" hangingPunct="1">
              <a:spcAft>
                <a:spcPts val="1000"/>
              </a:spcAft>
              <a:buFont typeface="Wingdings" pitchFamily="1" charset="2"/>
              <a:buNone/>
            </a:pPr>
            <a:endParaRPr lang="en-US" altLang="en-US" sz="2800" u="sng" smtClean="0">
              <a:solidFill>
                <a:srgbClr val="0000FF"/>
              </a:solidFill>
              <a:latin typeface="Calibri" pitchFamily="1" charset="0"/>
              <a:hlinkClick r:id="rId3"/>
            </a:endParaRPr>
          </a:p>
          <a:p>
            <a:pPr marL="533400" indent="-533400" eaLnBrk="1" hangingPunct="1">
              <a:spcAft>
                <a:spcPts val="1000"/>
              </a:spcAft>
              <a:buFont typeface="Wingdings" pitchFamily="1" charset="2"/>
              <a:buNone/>
            </a:pPr>
            <a:r>
              <a:rPr lang="en-US" altLang="en-US" sz="2800" u="sng" smtClean="0">
                <a:solidFill>
                  <a:srgbClr val="0000FF"/>
                </a:solidFill>
                <a:latin typeface="Calibri" pitchFamily="1" charset="0"/>
                <a:hlinkClick r:id="rId3"/>
              </a:rPr>
              <a:t>www.NASMHPD.org</a:t>
            </a:r>
            <a:endParaRPr lang="en-US" altLang="en-US" sz="2800" smtClean="0"/>
          </a:p>
        </p:txBody>
      </p:sp>
      <p:sp>
        <p:nvSpPr>
          <p:cNvPr id="12290" name="Rectangle 2"/>
          <p:cNvSpPr>
            <a:spLocks noGrp="1" noChangeArrowheads="1"/>
          </p:cNvSpPr>
          <p:nvPr>
            <p:ph type="title"/>
          </p:nvPr>
        </p:nvSpPr>
        <p:spPr/>
        <p:txBody>
          <a:bodyPr/>
          <a:lstStyle/>
          <a:p>
            <a:pPr eaLnBrk="1" fontAlgn="auto" hangingPunct="1">
              <a:spcAft>
                <a:spcPts val="0"/>
              </a:spcAft>
              <a:defRPr/>
            </a:pPr>
            <a:r>
              <a:rPr lang="en-US" dirty="0">
                <a:solidFill>
                  <a:schemeClr val="tx1"/>
                </a:solidFill>
                <a:latin typeface="Calibri" pitchFamily="1" charset="0"/>
              </a:rPr>
              <a:t>SIX CORE STRATEGIES</a:t>
            </a:r>
          </a:p>
        </p:txBody>
      </p:sp>
      <p:sp>
        <p:nvSpPr>
          <p:cNvPr id="3686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5C68D5B6-07DE-4E1E-B35E-CE927D0B4A29}" type="slidenum">
              <a:rPr lang="en-US" altLang="en-US" sz="1000" smtClean="0"/>
              <a:pPr/>
              <a:t>26</a:t>
            </a:fld>
            <a:endParaRPr lang="en-US" altLang="en-US" sz="1000" smtClean="0"/>
          </a:p>
        </p:txBody>
      </p:sp>
      <p:sp>
        <p:nvSpPr>
          <p:cNvPr id="36869"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3"/>
          <p:cNvSpPr>
            <a:spLocks noGrp="1" noChangeArrowheads="1"/>
          </p:cNvSpPr>
          <p:nvPr>
            <p:ph idx="1"/>
          </p:nvPr>
        </p:nvSpPr>
        <p:spPr>
          <a:xfrm>
            <a:off x="609600" y="1600200"/>
            <a:ext cx="7772400" cy="4114800"/>
          </a:xfrm>
        </p:spPr>
        <p:txBody>
          <a:bodyPr/>
          <a:lstStyle/>
          <a:p>
            <a:pPr eaLnBrk="1" hangingPunct="1">
              <a:lnSpc>
                <a:spcPct val="80000"/>
              </a:lnSpc>
            </a:pPr>
            <a:r>
              <a:rPr lang="en-US" altLang="en-US" sz="2600" smtClean="0">
                <a:latin typeface="Times New Roman" pitchFamily="1" charset="0"/>
                <a:cs typeface="Times New Roman" pitchFamily="1" charset="0"/>
              </a:rPr>
              <a:t>Leadership strategies to be implemented include:</a:t>
            </a:r>
          </a:p>
          <a:p>
            <a:pPr lvl="1" eaLnBrk="1" hangingPunct="1">
              <a:lnSpc>
                <a:spcPct val="80000"/>
              </a:lnSpc>
            </a:pPr>
            <a:r>
              <a:rPr lang="en-US" altLang="en-US" sz="2200" smtClean="0">
                <a:latin typeface="Times New Roman" pitchFamily="1" charset="0"/>
                <a:cs typeface="Times New Roman" pitchFamily="1" charset="0"/>
              </a:rPr>
              <a:t>Defining and articulating a vision, values and philosophy that expects S/R reduction</a:t>
            </a:r>
          </a:p>
          <a:p>
            <a:pPr lvl="1" eaLnBrk="1" hangingPunct="1">
              <a:lnSpc>
                <a:spcPct val="80000"/>
              </a:lnSpc>
            </a:pPr>
            <a:r>
              <a:rPr lang="en-US" altLang="en-US" sz="2200" smtClean="0">
                <a:latin typeface="Times New Roman" pitchFamily="1" charset="0"/>
                <a:cs typeface="Times New Roman" pitchFamily="1" charset="0"/>
              </a:rPr>
              <a:t>Developing and implementing a targeted facility or unit-based performance improvement action plan (similar to a facility “treatment plan”), and</a:t>
            </a:r>
          </a:p>
          <a:p>
            <a:pPr lvl="1" eaLnBrk="1" hangingPunct="1">
              <a:lnSpc>
                <a:spcPct val="80000"/>
              </a:lnSpc>
            </a:pPr>
            <a:r>
              <a:rPr lang="en-US" altLang="en-US" sz="2200" smtClean="0">
                <a:latin typeface="Times New Roman" pitchFamily="1" charset="0"/>
                <a:cs typeface="Times New Roman" pitchFamily="1" charset="0"/>
              </a:rPr>
              <a:t>Holding people accountable to that plan</a:t>
            </a:r>
          </a:p>
          <a:p>
            <a:pPr eaLnBrk="1" hangingPunct="1">
              <a:lnSpc>
                <a:spcPct val="80000"/>
              </a:lnSpc>
            </a:pPr>
            <a:r>
              <a:rPr lang="en-US" altLang="en-US" sz="2600" smtClean="0">
                <a:latin typeface="Times New Roman" pitchFamily="1" charset="0"/>
                <a:cs typeface="Times New Roman" pitchFamily="1" charset="0"/>
              </a:rPr>
              <a:t>The action plan developed needs to be based on a public health prevention approach and follow the principles of continuous quality improvement</a:t>
            </a:r>
          </a:p>
          <a:p>
            <a:pPr eaLnBrk="1" hangingPunct="1">
              <a:lnSpc>
                <a:spcPct val="80000"/>
              </a:lnSpc>
            </a:pPr>
            <a:r>
              <a:rPr lang="en-US" altLang="en-US" sz="2600" i="1" smtClean="0">
                <a:latin typeface="Times New Roman" pitchFamily="1" charset="0"/>
                <a:cs typeface="Times New Roman" pitchFamily="1" charset="0"/>
              </a:rPr>
              <a:t>This is a mandatory core intervention</a:t>
            </a:r>
          </a:p>
        </p:txBody>
      </p:sp>
      <p:sp>
        <p:nvSpPr>
          <p:cNvPr id="16386" name="Rectangle 2"/>
          <p:cNvSpPr>
            <a:spLocks noGrp="1" noChangeArrowheads="1"/>
          </p:cNvSpPr>
          <p:nvPr>
            <p:ph type="title"/>
          </p:nvPr>
        </p:nvSpPr>
        <p:spPr>
          <a:xfrm>
            <a:off x="457200" y="228600"/>
            <a:ext cx="8229600" cy="1143000"/>
          </a:xfrm>
        </p:spPr>
        <p:txBody>
          <a:bodyPr>
            <a:noAutofit/>
          </a:bodyPr>
          <a:lstStyle/>
          <a:p>
            <a:pPr eaLnBrk="1" fontAlgn="auto" hangingPunct="1">
              <a:spcAft>
                <a:spcPts val="0"/>
              </a:spcAft>
              <a:defRPr/>
            </a:pPr>
            <a:r>
              <a:rPr lang="en-US" sz="2800" dirty="0"/>
              <a:t>1. Leadership toward Organizational Change</a:t>
            </a:r>
          </a:p>
        </p:txBody>
      </p:sp>
      <p:sp>
        <p:nvSpPr>
          <p:cNvPr id="3789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099C3663-89E8-4E99-8C7E-68C2B7336ADF}" type="slidenum">
              <a:rPr lang="en-US" altLang="en-US" sz="1000" smtClean="0"/>
              <a:pPr/>
              <a:t>27</a:t>
            </a:fld>
            <a:endParaRPr lang="en-US" altLang="en-US" sz="1000" smtClean="0"/>
          </a:p>
        </p:txBody>
      </p:sp>
      <p:sp>
        <p:nvSpPr>
          <p:cNvPr id="37893"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3"/>
          <p:cNvSpPr>
            <a:spLocks noGrp="1" noChangeArrowheads="1"/>
          </p:cNvSpPr>
          <p:nvPr>
            <p:ph idx="1"/>
          </p:nvPr>
        </p:nvSpPr>
        <p:spPr/>
        <p:txBody>
          <a:bodyPr/>
          <a:lstStyle/>
          <a:p>
            <a:pPr eaLnBrk="1" hangingPunct="1"/>
            <a:r>
              <a:rPr lang="en-US" altLang="en-US" sz="2100" smtClean="0">
                <a:latin typeface="Times New Roman" pitchFamily="1" charset="0"/>
                <a:cs typeface="Times New Roman" pitchFamily="1" charset="0"/>
              </a:rPr>
              <a:t>This strategy includes:</a:t>
            </a:r>
          </a:p>
          <a:p>
            <a:pPr lvl="1" eaLnBrk="1" hangingPunct="1"/>
            <a:r>
              <a:rPr lang="en-US" altLang="en-US" sz="2100" smtClean="0">
                <a:latin typeface="Times New Roman" pitchFamily="1" charset="0"/>
                <a:cs typeface="Times New Roman" pitchFamily="1" charset="0"/>
              </a:rPr>
              <a:t>The collection of data to identify the facility/units’ S/R use baseline</a:t>
            </a:r>
          </a:p>
          <a:p>
            <a:pPr lvl="1" eaLnBrk="1" hangingPunct="1"/>
            <a:r>
              <a:rPr lang="en-US" altLang="en-US" sz="2100" smtClean="0">
                <a:latin typeface="Times New Roman" pitchFamily="1" charset="0"/>
                <a:cs typeface="Times New Roman" pitchFamily="1" charset="0"/>
              </a:rPr>
              <a:t>The continuous gathering of data on facility usage by unit, shift and day</a:t>
            </a:r>
          </a:p>
          <a:p>
            <a:pPr lvl="1" eaLnBrk="1" hangingPunct="1"/>
            <a:r>
              <a:rPr lang="en-US" altLang="en-US" sz="2100" smtClean="0">
                <a:latin typeface="Times New Roman" pitchFamily="1" charset="0"/>
                <a:cs typeface="Times New Roman" pitchFamily="1" charset="0"/>
              </a:rPr>
              <a:t>Individual staff members involved in events</a:t>
            </a:r>
          </a:p>
          <a:p>
            <a:pPr lvl="1" eaLnBrk="1" hangingPunct="1"/>
            <a:r>
              <a:rPr lang="en-US" altLang="en-US" sz="2100" smtClean="0">
                <a:latin typeface="Times New Roman" pitchFamily="1" charset="0"/>
                <a:cs typeface="Times New Roman" pitchFamily="1" charset="0"/>
              </a:rPr>
              <a:t>Involved consumer demographic characteristics</a:t>
            </a:r>
          </a:p>
          <a:p>
            <a:pPr lvl="1" eaLnBrk="1" hangingPunct="1"/>
            <a:r>
              <a:rPr lang="en-US" altLang="en-US" sz="2100" smtClean="0">
                <a:latin typeface="Times New Roman" pitchFamily="1" charset="0"/>
                <a:cs typeface="Times New Roman" pitchFamily="1" charset="0"/>
              </a:rPr>
              <a:t>The concurrent use of stat involuntary medications</a:t>
            </a:r>
          </a:p>
          <a:p>
            <a:pPr lvl="1" eaLnBrk="1" hangingPunct="1"/>
            <a:r>
              <a:rPr lang="en-US" altLang="en-US" sz="2100" smtClean="0">
                <a:latin typeface="Times New Roman" pitchFamily="1" charset="0"/>
                <a:cs typeface="Times New Roman" pitchFamily="1" charset="0"/>
              </a:rPr>
              <a:t>The tracking of injuries related to S/R events in both consumers and staff</a:t>
            </a:r>
          </a:p>
          <a:p>
            <a:pPr lvl="1" eaLnBrk="1" hangingPunct="1"/>
            <a:r>
              <a:rPr lang="en-US" altLang="en-US" sz="2100" smtClean="0">
                <a:latin typeface="Times New Roman" pitchFamily="1" charset="0"/>
                <a:cs typeface="Times New Roman" pitchFamily="1" charset="0"/>
              </a:rPr>
              <a:t>Other variables as needed</a:t>
            </a:r>
          </a:p>
        </p:txBody>
      </p:sp>
      <p:sp>
        <p:nvSpPr>
          <p:cNvPr id="17410" name="Rectangle 2"/>
          <p:cNvSpPr>
            <a:spLocks noGrp="1" noChangeArrowheads="1"/>
          </p:cNvSpPr>
          <p:nvPr>
            <p:ph type="title"/>
          </p:nvPr>
        </p:nvSpPr>
        <p:spPr/>
        <p:txBody>
          <a:bodyPr/>
          <a:lstStyle/>
          <a:p>
            <a:pPr algn="ctr" eaLnBrk="1" fontAlgn="auto" hangingPunct="1">
              <a:spcAft>
                <a:spcPts val="0"/>
              </a:spcAft>
              <a:defRPr/>
            </a:pPr>
            <a:r>
              <a:rPr lang="en-US" sz="3200" dirty="0"/>
              <a:t>2. Use of Data to Inform Practice</a:t>
            </a:r>
            <a:endParaRPr lang="en-US" sz="4000" dirty="0"/>
          </a:p>
        </p:txBody>
      </p:sp>
      <p:sp>
        <p:nvSpPr>
          <p:cNvPr id="3891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742DC7AC-2557-4749-8DAA-B6BD9C37EF33}" type="slidenum">
              <a:rPr lang="en-US" altLang="en-US" sz="1000" smtClean="0"/>
              <a:pPr/>
              <a:t>28</a:t>
            </a:fld>
            <a:endParaRPr lang="en-US" altLang="en-US" sz="1000" smtClean="0"/>
          </a:p>
        </p:txBody>
      </p:sp>
      <p:sp>
        <p:nvSpPr>
          <p:cNvPr id="38917"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3"/>
          <p:cNvSpPr>
            <a:spLocks noGrp="1" noChangeArrowheads="1"/>
          </p:cNvSpPr>
          <p:nvPr>
            <p:ph idx="1"/>
          </p:nvPr>
        </p:nvSpPr>
        <p:spPr/>
        <p:txBody>
          <a:bodyPr/>
          <a:lstStyle/>
          <a:p>
            <a:pPr eaLnBrk="1" hangingPunct="1">
              <a:lnSpc>
                <a:spcPct val="80000"/>
              </a:lnSpc>
            </a:pPr>
            <a:r>
              <a:rPr lang="en-US" altLang="en-US" sz="2300" smtClean="0">
                <a:latin typeface="Times New Roman" pitchFamily="1" charset="0"/>
                <a:cs typeface="Times New Roman" pitchFamily="1" charset="0"/>
              </a:rPr>
              <a:t>This strategy requires individualized, person-centered treatment planning activities that include persons served in all planning</a:t>
            </a:r>
          </a:p>
          <a:p>
            <a:pPr eaLnBrk="1" hangingPunct="1">
              <a:lnSpc>
                <a:spcPct val="80000"/>
              </a:lnSpc>
            </a:pPr>
            <a:r>
              <a:rPr lang="en-US" altLang="en-US" sz="2300" smtClean="0">
                <a:latin typeface="Times New Roman" pitchFamily="1" charset="0"/>
                <a:cs typeface="Times New Roman" pitchFamily="1" charset="0"/>
              </a:rPr>
              <a:t>It also includes consistent communication, mentoring, supervision and follow-up to ensure that staff are provided the required knowledge, skills and abilities needed to understand:</a:t>
            </a:r>
          </a:p>
          <a:p>
            <a:pPr lvl="1" eaLnBrk="1" hangingPunct="1">
              <a:lnSpc>
                <a:spcPct val="80000"/>
              </a:lnSpc>
            </a:pPr>
            <a:r>
              <a:rPr lang="en-US" altLang="en-US" sz="2000" smtClean="0">
                <a:latin typeface="Times New Roman" pitchFamily="1" charset="0"/>
                <a:cs typeface="Times New Roman" pitchFamily="1" charset="0"/>
              </a:rPr>
              <a:t>The prevalence of violence in the population of people that are served in mental health settings</a:t>
            </a:r>
          </a:p>
          <a:p>
            <a:pPr lvl="1" eaLnBrk="1" hangingPunct="1">
              <a:lnSpc>
                <a:spcPct val="80000"/>
              </a:lnSpc>
            </a:pPr>
            <a:r>
              <a:rPr lang="en-US" altLang="en-US" sz="2000" smtClean="0">
                <a:latin typeface="Times New Roman" pitchFamily="1" charset="0"/>
                <a:cs typeface="Times New Roman" pitchFamily="1" charset="0"/>
              </a:rPr>
              <a:t>The effects of traumatic life experiences on developmental learning and subsequent emotional development, and</a:t>
            </a:r>
          </a:p>
          <a:p>
            <a:pPr lvl="1" eaLnBrk="1" hangingPunct="1">
              <a:lnSpc>
                <a:spcPct val="80000"/>
              </a:lnSpc>
            </a:pPr>
            <a:r>
              <a:rPr lang="en-US" altLang="en-US" sz="2000" smtClean="0">
                <a:latin typeface="Times New Roman" pitchFamily="1" charset="0"/>
                <a:cs typeface="Times New Roman" pitchFamily="1" charset="0"/>
              </a:rPr>
              <a:t>The concept of recovery, resiliency and health in general</a:t>
            </a:r>
          </a:p>
        </p:txBody>
      </p:sp>
      <p:sp>
        <p:nvSpPr>
          <p:cNvPr id="18434" name="Rectangle 2"/>
          <p:cNvSpPr>
            <a:spLocks noGrp="1" noChangeArrowheads="1"/>
          </p:cNvSpPr>
          <p:nvPr>
            <p:ph type="title"/>
          </p:nvPr>
        </p:nvSpPr>
        <p:spPr/>
        <p:txBody>
          <a:bodyPr/>
          <a:lstStyle/>
          <a:p>
            <a:pPr algn="ctr" eaLnBrk="1" fontAlgn="auto" hangingPunct="1">
              <a:spcAft>
                <a:spcPts val="0"/>
              </a:spcAft>
              <a:defRPr/>
            </a:pPr>
            <a:r>
              <a:rPr lang="en-US" sz="3600" dirty="0"/>
              <a:t>3. Workforce Development </a:t>
            </a:r>
          </a:p>
        </p:txBody>
      </p:sp>
      <p:sp>
        <p:nvSpPr>
          <p:cNvPr id="3994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24082E7C-9E0D-4616-BF92-D1902D22555E}" type="slidenum">
              <a:rPr lang="en-US" altLang="en-US" sz="1000" smtClean="0"/>
              <a:pPr/>
              <a:t>29</a:t>
            </a:fld>
            <a:endParaRPr lang="en-US" altLang="en-US" sz="1000" smtClean="0"/>
          </a:p>
        </p:txBody>
      </p:sp>
      <p:sp>
        <p:nvSpPr>
          <p:cNvPr id="39941"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1"/>
          <p:cNvSpPr>
            <a:spLocks noGrp="1"/>
          </p:cNvSpPr>
          <p:nvPr>
            <p:ph idx="1"/>
          </p:nvPr>
        </p:nvSpPr>
        <p:spPr/>
        <p:txBody>
          <a:bodyPr/>
          <a:lstStyle/>
          <a:p>
            <a:pPr eaLnBrk="1" hangingPunct="1"/>
            <a:r>
              <a:rPr lang="en-US" altLang="en-US" smtClean="0"/>
              <a:t>First break taken to crisis center, doctor asked if I was hearing voices</a:t>
            </a:r>
          </a:p>
          <a:p>
            <a:pPr eaLnBrk="1" hangingPunct="1"/>
            <a:r>
              <a:rPr lang="en-US" altLang="en-US" smtClean="0"/>
              <a:t>Thought was being asked if I could hear people talking</a:t>
            </a:r>
          </a:p>
          <a:p>
            <a:pPr eaLnBrk="1" hangingPunct="1"/>
            <a:r>
              <a:rPr lang="en-US" altLang="en-US" smtClean="0"/>
              <a:t>Placed into mechanical restraint and chemically restrained</a:t>
            </a:r>
          </a:p>
          <a:p>
            <a:pPr eaLnBrk="1" hangingPunct="1"/>
            <a:r>
              <a:rPr lang="en-US" altLang="en-US" smtClean="0"/>
              <a:t>Contrast state hospital with private hospitals</a:t>
            </a:r>
          </a:p>
          <a:p>
            <a:pPr eaLnBrk="1" hangingPunct="1"/>
            <a:r>
              <a:rPr lang="en-US" altLang="en-US" smtClean="0"/>
              <a:t>Close friend died in restraints</a:t>
            </a:r>
          </a:p>
          <a:p>
            <a:pPr eaLnBrk="1" hangingPunct="1"/>
            <a:endParaRPr lang="en-US" altLang="en-US" smtClean="0"/>
          </a:p>
        </p:txBody>
      </p:sp>
      <p:sp>
        <p:nvSpPr>
          <p:cNvPr id="3" name="Title 2"/>
          <p:cNvSpPr>
            <a:spLocks noGrp="1"/>
          </p:cNvSpPr>
          <p:nvPr>
            <p:ph type="title"/>
          </p:nvPr>
        </p:nvSpPr>
        <p:spPr/>
        <p:txBody>
          <a:bodyPr>
            <a:normAutofit fontScale="90000"/>
          </a:bodyPr>
          <a:lstStyle/>
          <a:p>
            <a:pPr eaLnBrk="1" hangingPunct="1">
              <a:defRPr/>
            </a:pPr>
            <a:r>
              <a:rPr lang="en-US" dirty="0" smtClean="0"/>
              <a:t>Howard’s personal experience with restraint and seclusion</a:t>
            </a:r>
            <a:endParaRPr lang="en-US" dirty="0"/>
          </a:p>
        </p:txBody>
      </p:sp>
      <p:sp>
        <p:nvSpPr>
          <p:cNvPr id="11268" name="Footer Placeholder 3"/>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
        <p:nvSpPr>
          <p:cNvPr id="11269"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04EC4C2F-C3CA-4F58-AA07-400EDB980F95}" type="slidenum">
              <a:rPr lang="en-US" altLang="en-US" sz="1000" smtClean="0"/>
              <a:pPr/>
              <a:t>3</a:t>
            </a:fld>
            <a:endParaRPr lang="en-US" altLang="en-US" sz="1000" smtClean="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3"/>
          <p:cNvSpPr>
            <a:spLocks noGrp="1" noChangeArrowheads="1"/>
          </p:cNvSpPr>
          <p:nvPr>
            <p:ph idx="1"/>
          </p:nvPr>
        </p:nvSpPr>
        <p:spPr/>
        <p:txBody>
          <a:bodyPr/>
          <a:lstStyle/>
          <a:p>
            <a:pPr eaLnBrk="1" hangingPunct="1">
              <a:lnSpc>
                <a:spcPct val="80000"/>
              </a:lnSpc>
            </a:pPr>
            <a:r>
              <a:rPr lang="en-US" altLang="en-US" sz="2600" smtClean="0">
                <a:latin typeface="Times New Roman" pitchFamily="1" charset="0"/>
                <a:cs typeface="Times New Roman" pitchFamily="1" charset="0"/>
              </a:rPr>
              <a:t>This strategy relies heavily on the concept of individualized treatment and includes:</a:t>
            </a:r>
          </a:p>
          <a:p>
            <a:pPr lvl="1" eaLnBrk="1" hangingPunct="1">
              <a:lnSpc>
                <a:spcPct val="80000"/>
              </a:lnSpc>
            </a:pPr>
            <a:r>
              <a:rPr lang="en-US" altLang="en-US" sz="2200" smtClean="0">
                <a:latin typeface="Times New Roman" pitchFamily="1" charset="0"/>
                <a:cs typeface="Times New Roman" pitchFamily="1" charset="0"/>
              </a:rPr>
              <a:t>The use of assessment tools to identify risk for violence and S/R history</a:t>
            </a:r>
          </a:p>
          <a:p>
            <a:pPr lvl="1" eaLnBrk="1" hangingPunct="1">
              <a:lnSpc>
                <a:spcPct val="80000"/>
              </a:lnSpc>
            </a:pPr>
            <a:r>
              <a:rPr lang="en-US" altLang="en-US" sz="2200" smtClean="0">
                <a:latin typeface="Times New Roman" pitchFamily="1" charset="0"/>
                <a:cs typeface="Times New Roman" pitchFamily="1" charset="0"/>
              </a:rPr>
              <a:t>The use of a universal trauma assessment</a:t>
            </a:r>
          </a:p>
          <a:p>
            <a:pPr lvl="1" eaLnBrk="1" hangingPunct="1">
              <a:lnSpc>
                <a:spcPct val="80000"/>
              </a:lnSpc>
            </a:pPr>
            <a:r>
              <a:rPr lang="en-US" altLang="en-US" sz="2200" smtClean="0">
                <a:latin typeface="Times New Roman" pitchFamily="1" charset="0"/>
                <a:cs typeface="Times New Roman" pitchFamily="1" charset="0"/>
              </a:rPr>
              <a:t>Tools to identify persons with high-risk factors for death and injury</a:t>
            </a:r>
          </a:p>
          <a:p>
            <a:pPr lvl="1" eaLnBrk="1" hangingPunct="1">
              <a:lnSpc>
                <a:spcPct val="80000"/>
              </a:lnSpc>
            </a:pPr>
            <a:r>
              <a:rPr lang="en-US" altLang="en-US" sz="2200" smtClean="0">
                <a:latin typeface="Times New Roman" pitchFamily="1" charset="0"/>
                <a:cs typeface="Times New Roman" pitchFamily="1" charset="0"/>
              </a:rPr>
              <a:t>The use of de-escalation surveys or safety plans</a:t>
            </a:r>
          </a:p>
          <a:p>
            <a:pPr lvl="1" eaLnBrk="1" hangingPunct="1">
              <a:lnSpc>
                <a:spcPct val="80000"/>
              </a:lnSpc>
            </a:pPr>
            <a:r>
              <a:rPr lang="en-US" altLang="en-US" sz="2200" smtClean="0">
                <a:latin typeface="Times New Roman" pitchFamily="1" charset="0"/>
                <a:cs typeface="Times New Roman" pitchFamily="1" charset="0"/>
              </a:rPr>
              <a:t>The use of person-first, non-discriminatory language in speech and written documents</a:t>
            </a:r>
          </a:p>
          <a:p>
            <a:pPr lvl="1" eaLnBrk="1" hangingPunct="1">
              <a:lnSpc>
                <a:spcPct val="80000"/>
              </a:lnSpc>
            </a:pPr>
            <a:r>
              <a:rPr lang="en-US" altLang="en-US" sz="2200" smtClean="0">
                <a:latin typeface="Times New Roman" pitchFamily="1" charset="0"/>
                <a:cs typeface="Times New Roman" pitchFamily="1" charset="0"/>
              </a:rPr>
              <a:t>Environmental changes to include comfort and sensory rooms, and</a:t>
            </a:r>
          </a:p>
          <a:p>
            <a:pPr lvl="1" eaLnBrk="1" hangingPunct="1">
              <a:lnSpc>
                <a:spcPct val="80000"/>
              </a:lnSpc>
            </a:pPr>
            <a:r>
              <a:rPr lang="en-US" altLang="en-US" sz="2200" smtClean="0">
                <a:latin typeface="Times New Roman" pitchFamily="1" charset="0"/>
                <a:cs typeface="Times New Roman" pitchFamily="1" charset="0"/>
              </a:rPr>
              <a:t>Sensory modulation interventions</a:t>
            </a:r>
          </a:p>
        </p:txBody>
      </p:sp>
      <p:sp>
        <p:nvSpPr>
          <p:cNvPr id="19458" name="Rectangle 2"/>
          <p:cNvSpPr>
            <a:spLocks noGrp="1" noChangeArrowheads="1"/>
          </p:cNvSpPr>
          <p:nvPr>
            <p:ph type="title"/>
          </p:nvPr>
        </p:nvSpPr>
        <p:spPr/>
        <p:txBody>
          <a:bodyPr/>
          <a:lstStyle/>
          <a:p>
            <a:pPr algn="ctr" eaLnBrk="1" fontAlgn="auto" hangingPunct="1">
              <a:spcAft>
                <a:spcPts val="0"/>
              </a:spcAft>
              <a:defRPr/>
            </a:pPr>
            <a:r>
              <a:rPr lang="en-US" sz="3200" dirty="0"/>
              <a:t>4. Use of S/R Prevention Tools</a:t>
            </a:r>
          </a:p>
        </p:txBody>
      </p:sp>
      <p:sp>
        <p:nvSpPr>
          <p:cNvPr id="4096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00AFE106-CAEB-4DFC-ADE8-F552A43FF9A6}" type="slidenum">
              <a:rPr lang="en-US" altLang="en-US" sz="1000" smtClean="0"/>
              <a:pPr/>
              <a:t>30</a:t>
            </a:fld>
            <a:endParaRPr lang="en-US" altLang="en-US" sz="1000" smtClean="0"/>
          </a:p>
        </p:txBody>
      </p:sp>
      <p:sp>
        <p:nvSpPr>
          <p:cNvPr id="40965"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3"/>
          <p:cNvSpPr>
            <a:spLocks noGrp="1" noChangeArrowheads="1"/>
          </p:cNvSpPr>
          <p:nvPr>
            <p:ph idx="1"/>
          </p:nvPr>
        </p:nvSpPr>
        <p:spPr>
          <a:xfrm>
            <a:off x="457200" y="1600200"/>
            <a:ext cx="8229600" cy="4406900"/>
          </a:xfrm>
        </p:spPr>
        <p:txBody>
          <a:bodyPr/>
          <a:lstStyle/>
          <a:p>
            <a:pPr eaLnBrk="1" hangingPunct="1">
              <a:lnSpc>
                <a:spcPct val="90000"/>
              </a:lnSpc>
            </a:pPr>
            <a:r>
              <a:rPr lang="en-US" altLang="en-US" sz="2300" smtClean="0">
                <a:latin typeface="Times New Roman" pitchFamily="1" charset="0"/>
                <a:cs typeface="Times New Roman" pitchFamily="1" charset="0"/>
              </a:rPr>
              <a:t>This strategy involves the full and formal inclusion of consumers, children, families and external advocates in various roles and at all levels in the organization to assist in the reduction of seclusion and restraint. It:</a:t>
            </a:r>
          </a:p>
          <a:p>
            <a:pPr lvl="1" eaLnBrk="1" hangingPunct="1">
              <a:lnSpc>
                <a:spcPct val="90000"/>
              </a:lnSpc>
            </a:pPr>
            <a:r>
              <a:rPr lang="en-US" altLang="en-US" sz="2000" smtClean="0">
                <a:latin typeface="Times New Roman" pitchFamily="1" charset="0"/>
                <a:cs typeface="Times New Roman" pitchFamily="1" charset="0"/>
              </a:rPr>
              <a:t>Includes consumers of services and advocates in event oversight, monitoring, debriefing interviews, and peer support services as well as mandates significant roles in key facility committees</a:t>
            </a:r>
          </a:p>
          <a:p>
            <a:pPr lvl="1" eaLnBrk="1" hangingPunct="1">
              <a:lnSpc>
                <a:spcPct val="90000"/>
              </a:lnSpc>
            </a:pPr>
            <a:r>
              <a:rPr lang="en-US" altLang="en-US" sz="2000" smtClean="0">
                <a:latin typeface="Times New Roman" pitchFamily="1" charset="0"/>
                <a:cs typeface="Times New Roman" pitchFamily="1" charset="0"/>
              </a:rPr>
              <a:t>Involves the elevation of supervision of these staff members and volunteers to executive staff who recognize the difficulty inherent in these roles and who are poised to support, protect, mediate and advocate for the assimilation of these special staff members and volunteers</a:t>
            </a:r>
            <a:endParaRPr lang="en-US" altLang="en-US" sz="2400" smtClean="0"/>
          </a:p>
        </p:txBody>
      </p:sp>
      <p:sp>
        <p:nvSpPr>
          <p:cNvPr id="20482" name="Rectangle 2"/>
          <p:cNvSpPr>
            <a:spLocks noGrp="1" noChangeArrowheads="1"/>
          </p:cNvSpPr>
          <p:nvPr>
            <p:ph type="title"/>
          </p:nvPr>
        </p:nvSpPr>
        <p:spPr/>
        <p:txBody>
          <a:bodyPr/>
          <a:lstStyle/>
          <a:p>
            <a:pPr eaLnBrk="1" fontAlgn="auto" hangingPunct="1">
              <a:spcAft>
                <a:spcPts val="0"/>
              </a:spcAft>
              <a:defRPr/>
            </a:pPr>
            <a:r>
              <a:rPr lang="en-US" sz="3200" dirty="0"/>
              <a:t>5. Consumer Roles in Inpatient Settings</a:t>
            </a:r>
            <a:endParaRPr lang="en-US" sz="4000" dirty="0"/>
          </a:p>
        </p:txBody>
      </p:sp>
      <p:sp>
        <p:nvSpPr>
          <p:cNvPr id="4198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1FC766C3-348B-4C91-8223-EB5F8E0D9810}" type="slidenum">
              <a:rPr lang="en-US" altLang="en-US" sz="1000" smtClean="0"/>
              <a:pPr/>
              <a:t>31</a:t>
            </a:fld>
            <a:endParaRPr lang="en-US" altLang="en-US" sz="1000" smtClean="0"/>
          </a:p>
        </p:txBody>
      </p:sp>
      <p:sp>
        <p:nvSpPr>
          <p:cNvPr id="41989"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3"/>
          <p:cNvSpPr>
            <a:spLocks noGrp="1" noChangeArrowheads="1"/>
          </p:cNvSpPr>
          <p:nvPr>
            <p:ph idx="1"/>
          </p:nvPr>
        </p:nvSpPr>
        <p:spPr/>
        <p:txBody>
          <a:bodyPr/>
          <a:lstStyle/>
          <a:p>
            <a:pPr eaLnBrk="1" hangingPunct="1"/>
            <a:r>
              <a:rPr lang="en-US" altLang="en-US" sz="2500" smtClean="0">
                <a:latin typeface="Times New Roman" pitchFamily="1" charset="0"/>
                <a:cs typeface="Times New Roman" pitchFamily="1" charset="0"/>
              </a:rPr>
              <a:t>This strategy recognizes the usefulness of a thorough analysis of every S/R event and values the fact that reducing S/R events occurs through knowledge gained from a rigorous analysis of S/R events and then using this knowledge to inform policy, procedures and practices to avoid repeats in the future</a:t>
            </a:r>
          </a:p>
          <a:p>
            <a:pPr eaLnBrk="1" hangingPunct="1"/>
            <a:r>
              <a:rPr lang="en-US" altLang="en-US" sz="2500" smtClean="0">
                <a:latin typeface="Times New Roman" pitchFamily="1" charset="0"/>
                <a:cs typeface="Times New Roman" pitchFamily="1" charset="0"/>
              </a:rPr>
              <a:t>This strategy also attempts to mitigate (to the extent possible) the adverse and potentially traumatizing effects of a S/R event for involved staff and consumers and for all witnesses to the event</a:t>
            </a:r>
          </a:p>
        </p:txBody>
      </p:sp>
      <p:sp>
        <p:nvSpPr>
          <p:cNvPr id="21506" name="Rectangle 2"/>
          <p:cNvSpPr>
            <a:spLocks noGrp="1" noChangeArrowheads="1"/>
          </p:cNvSpPr>
          <p:nvPr>
            <p:ph type="title"/>
          </p:nvPr>
        </p:nvSpPr>
        <p:spPr/>
        <p:txBody>
          <a:bodyPr/>
          <a:lstStyle/>
          <a:p>
            <a:pPr algn="ctr" eaLnBrk="1" fontAlgn="auto" hangingPunct="1">
              <a:spcAft>
                <a:spcPts val="0"/>
              </a:spcAft>
              <a:defRPr/>
            </a:pPr>
            <a:r>
              <a:rPr lang="en-US" sz="3600" dirty="0"/>
              <a:t>6. Debriefing </a:t>
            </a:r>
            <a:r>
              <a:rPr lang="en-US" sz="4000" dirty="0"/>
              <a:t>Techniques</a:t>
            </a:r>
          </a:p>
        </p:txBody>
      </p:sp>
      <p:sp>
        <p:nvSpPr>
          <p:cNvPr id="4301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F402D67C-28C3-4D00-BFDD-DBBE8FCE97D6}" type="slidenum">
              <a:rPr lang="en-US" altLang="en-US" sz="1000" smtClean="0"/>
              <a:pPr/>
              <a:t>32</a:t>
            </a:fld>
            <a:endParaRPr lang="en-US" altLang="en-US" sz="1000" smtClean="0"/>
          </a:p>
        </p:txBody>
      </p:sp>
      <p:sp>
        <p:nvSpPr>
          <p:cNvPr id="43013"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idx="1"/>
          </p:nvPr>
        </p:nvSpPr>
        <p:spPr>
          <a:xfrm>
            <a:off x="304800" y="1676400"/>
            <a:ext cx="8534400" cy="4800600"/>
          </a:xfrm>
        </p:spPr>
        <p:txBody>
          <a:bodyPr/>
          <a:lstStyle/>
          <a:p>
            <a:pPr marL="119063" lvl="1" indent="3175" eaLnBrk="1" hangingPunct="1">
              <a:buFontTx/>
              <a:buNone/>
            </a:pPr>
            <a:r>
              <a:rPr lang="en-US" altLang="en-US" sz="1800" smtClean="0">
                <a:latin typeface="Calibri" pitchFamily="1" charset="0"/>
              </a:rPr>
              <a:t>Special Report issued by Equip for Equality [IL] Abuse Investigation Unit (October 2011)</a:t>
            </a:r>
          </a:p>
          <a:p>
            <a:pPr marL="119063" lvl="1" indent="3175" eaLnBrk="1" hangingPunct="1">
              <a:buFontTx/>
              <a:buNone/>
            </a:pPr>
            <a:endParaRPr lang="en-US" altLang="en-US" sz="1800" smtClean="0">
              <a:latin typeface="Calibri" pitchFamily="1" charset="0"/>
            </a:endParaRPr>
          </a:p>
          <a:p>
            <a:pPr marL="119063" lvl="1" indent="3175" eaLnBrk="1" hangingPunct="1">
              <a:buFontTx/>
              <a:buNone/>
            </a:pPr>
            <a:r>
              <a:rPr lang="en-US" altLang="en-US" sz="1800" smtClean="0">
                <a:latin typeface="Calibri" pitchFamily="1" charset="0"/>
              </a:rPr>
              <a:t>Investigation of 61 deaths from physical and mechanical restraints across disabilities, settings, ages, and genders across general hospitals, psychiatric hospitals, wilderness camps, nursing homes, schools, emergency rooms and other health-system facilities.</a:t>
            </a:r>
          </a:p>
          <a:p>
            <a:pPr marL="119063" lvl="1" indent="3175" eaLnBrk="1" hangingPunct="1"/>
            <a:r>
              <a:rPr lang="en-US" altLang="en-US" sz="1800" smtClean="0">
                <a:latin typeface="Calibri" pitchFamily="1" charset="0"/>
              </a:rPr>
              <a:t>	15% were ruled homicides by the coroner or medical examiner</a:t>
            </a:r>
          </a:p>
          <a:p>
            <a:pPr marL="119063" lvl="1" indent="3175" eaLnBrk="1" hangingPunct="1"/>
            <a:r>
              <a:rPr lang="en-US" altLang="en-US" sz="1800" smtClean="0">
                <a:latin typeface="Calibri" pitchFamily="1" charset="0"/>
              </a:rPr>
              <a:t>	26% occurred in psychiatric hospitals, and most were in hospitals</a:t>
            </a:r>
          </a:p>
          <a:p>
            <a:pPr marL="119063" lvl="1" indent="3175" eaLnBrk="1" hangingPunct="1"/>
            <a:r>
              <a:rPr lang="en-US" altLang="en-US" sz="1800" smtClean="0">
                <a:latin typeface="Calibri" pitchFamily="1" charset="0"/>
              </a:rPr>
              <a:t>	In 50%, dangerous restraint methods were used</a:t>
            </a:r>
          </a:p>
          <a:p>
            <a:pPr marL="119063" lvl="1" indent="3175" eaLnBrk="1" hangingPunct="1"/>
            <a:r>
              <a:rPr lang="en-US" altLang="en-US" sz="1800" smtClean="0">
                <a:latin typeface="Calibri" pitchFamily="1" charset="0"/>
              </a:rPr>
              <a:t>	In 20 of the deaths, </a:t>
            </a:r>
            <a:r>
              <a:rPr lang="en-US" altLang="en-US" sz="1800" u="sng" smtClean="0">
                <a:latin typeface="Calibri" pitchFamily="1" charset="0"/>
              </a:rPr>
              <a:t>unlawful restraints</a:t>
            </a:r>
            <a:r>
              <a:rPr lang="en-US" altLang="en-US" sz="1800" smtClean="0">
                <a:latin typeface="Calibri" pitchFamily="1" charset="0"/>
              </a:rPr>
              <a:t> were used</a:t>
            </a:r>
          </a:p>
          <a:p>
            <a:pPr marL="119063" lvl="1" indent="3175" eaLnBrk="1" hangingPunct="1"/>
            <a:endParaRPr lang="en-US" altLang="en-US" sz="1800" smtClean="0">
              <a:latin typeface="Calibri" pitchFamily="1" charset="0"/>
            </a:endParaRPr>
          </a:p>
          <a:p>
            <a:pPr marL="4763" indent="-4763" eaLnBrk="1" hangingPunct="1">
              <a:spcAft>
                <a:spcPts val="1000"/>
              </a:spcAft>
              <a:buFontTx/>
              <a:buNone/>
            </a:pPr>
            <a:r>
              <a:rPr lang="en-US" altLang="en-US" sz="1800" u="sng" smtClean="0">
                <a:solidFill>
                  <a:srgbClr val="0000FF"/>
                </a:solidFill>
                <a:latin typeface="Calibri" pitchFamily="1" charset="0"/>
                <a:hlinkClick r:id="rId3"/>
              </a:rPr>
              <a:t>www.equipforquality.org/publications/national-death-study.pdf</a:t>
            </a:r>
            <a:endParaRPr lang="en-US" altLang="en-US" sz="1800" u="sng" smtClean="0">
              <a:solidFill>
                <a:srgbClr val="0000FF"/>
              </a:solidFill>
              <a:latin typeface="Calibri" pitchFamily="1" charset="0"/>
            </a:endParaRPr>
          </a:p>
          <a:p>
            <a:pPr marL="4763" indent="-4763" eaLnBrk="1" hangingPunct="1">
              <a:spcAft>
                <a:spcPts val="1000"/>
              </a:spcAft>
              <a:buFontTx/>
              <a:buNone/>
            </a:pPr>
            <a:r>
              <a:rPr lang="en-US" altLang="en-US" sz="1800" smtClean="0">
                <a:latin typeface="Calibri" pitchFamily="1" charset="0"/>
              </a:rPr>
              <a:t>Currently there is no comprehensive system to monitor restraint usage and enforce compliance with the law.</a:t>
            </a:r>
          </a:p>
        </p:txBody>
      </p:sp>
      <p:sp>
        <p:nvSpPr>
          <p:cNvPr id="13314" name="Rectangle 2"/>
          <p:cNvSpPr>
            <a:spLocks noGrp="1" noChangeArrowheads="1"/>
          </p:cNvSpPr>
          <p:nvPr>
            <p:ph type="title"/>
          </p:nvPr>
        </p:nvSpPr>
        <p:spPr>
          <a:xfrm>
            <a:off x="228600" y="228600"/>
            <a:ext cx="8686800" cy="1143000"/>
          </a:xfrm>
        </p:spPr>
        <p:txBody>
          <a:bodyPr>
            <a:normAutofit fontScale="90000"/>
          </a:bodyPr>
          <a:lstStyle/>
          <a:p>
            <a:pPr eaLnBrk="1" fontAlgn="auto" hangingPunct="1">
              <a:spcAft>
                <a:spcPts val="0"/>
              </a:spcAft>
              <a:defRPr/>
            </a:pPr>
            <a:r>
              <a:rPr lang="en-US" dirty="0">
                <a:solidFill>
                  <a:schemeClr val="tx1"/>
                </a:solidFill>
                <a:latin typeface="Calibri" pitchFamily="1" charset="0"/>
              </a:rPr>
              <a:t>LETHAL CONSEQUENCES OF RESTRAINTS</a:t>
            </a:r>
          </a:p>
        </p:txBody>
      </p:sp>
      <p:sp>
        <p:nvSpPr>
          <p:cNvPr id="4403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57E533E2-0A00-4658-A14E-101FCBD0365E}" type="slidenum">
              <a:rPr lang="en-US" altLang="en-US" sz="1000" smtClean="0"/>
              <a:pPr/>
              <a:t>33</a:t>
            </a:fld>
            <a:endParaRPr lang="en-US" altLang="en-US" sz="1000" smtClean="0"/>
          </a:p>
        </p:txBody>
      </p:sp>
      <p:sp>
        <p:nvSpPr>
          <p:cNvPr id="44037"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idx="1"/>
          </p:nvPr>
        </p:nvSpPr>
        <p:spPr>
          <a:xfrm>
            <a:off x="685800" y="1752600"/>
            <a:ext cx="7772400" cy="3886200"/>
          </a:xfrm>
        </p:spPr>
        <p:txBody>
          <a:bodyPr/>
          <a:lstStyle/>
          <a:p>
            <a:pPr eaLnBrk="1" hangingPunct="1"/>
            <a:r>
              <a:rPr lang="en-US" altLang="en-US" sz="2000" smtClean="0">
                <a:latin typeface="Times New Roman" pitchFamily="1" charset="0"/>
                <a:cs typeface="Times New Roman" pitchFamily="1" charset="0"/>
              </a:rPr>
              <a:t>Emergency Rooms</a:t>
            </a:r>
          </a:p>
          <a:p>
            <a:pPr eaLnBrk="1" hangingPunct="1"/>
            <a:r>
              <a:rPr lang="en-US" altLang="en-US" sz="2000" smtClean="0">
                <a:latin typeface="Times New Roman" pitchFamily="1" charset="0"/>
                <a:cs typeface="Times New Roman" pitchFamily="1" charset="0"/>
              </a:rPr>
              <a:t>State Hospitals</a:t>
            </a:r>
          </a:p>
          <a:p>
            <a:pPr eaLnBrk="1" hangingPunct="1"/>
            <a:r>
              <a:rPr lang="en-US" altLang="en-US" sz="2000" smtClean="0">
                <a:latin typeface="Times New Roman" pitchFamily="1" charset="0"/>
                <a:cs typeface="Times New Roman" pitchFamily="1" charset="0"/>
              </a:rPr>
              <a:t>Private Hospitals</a:t>
            </a:r>
          </a:p>
          <a:p>
            <a:pPr eaLnBrk="1" hangingPunct="1"/>
            <a:r>
              <a:rPr lang="en-US" altLang="en-US" sz="2000" smtClean="0">
                <a:latin typeface="Times New Roman" pitchFamily="1" charset="0"/>
                <a:cs typeface="Times New Roman" pitchFamily="1" charset="0"/>
              </a:rPr>
              <a:t>Anonymous quotes from NAMI’s “Cries of Anguish”:</a:t>
            </a:r>
          </a:p>
          <a:p>
            <a:pPr lvl="1" eaLnBrk="1" hangingPunct="1"/>
            <a:r>
              <a:rPr lang="en-US" altLang="en-US" sz="2000" smtClean="0">
                <a:latin typeface="Times New Roman" pitchFamily="1" charset="0"/>
                <a:cs typeface="Times New Roman" pitchFamily="1" charset="0"/>
              </a:rPr>
              <a:t>“Restraints are used to break your spirit, and the humiliation puts one into a major depression…I don’t think I’ve ever recovered the confidence and self-esteem I used to have.”</a:t>
            </a:r>
          </a:p>
          <a:p>
            <a:pPr lvl="1" eaLnBrk="1" hangingPunct="1"/>
            <a:r>
              <a:rPr lang="en-US" altLang="en-US" sz="2000" smtClean="0">
                <a:latin typeface="Times New Roman" pitchFamily="1" charset="0"/>
                <a:cs typeface="Times New Roman" pitchFamily="1" charset="0"/>
              </a:rPr>
              <a:t>“I felt raped, and only later when I looked at the dictionary did I discover this was the right word. Its first and original meaning is ‘to be overcome by force and carried away’… I suffer deep scars from the experience to this day”</a:t>
            </a:r>
          </a:p>
        </p:txBody>
      </p:sp>
      <p:sp>
        <p:nvSpPr>
          <p:cNvPr id="47106" name="Rectangle 2"/>
          <p:cNvSpPr>
            <a:spLocks noGrp="1" noChangeArrowheads="1"/>
          </p:cNvSpPr>
          <p:nvPr>
            <p:ph type="title"/>
          </p:nvPr>
        </p:nvSpPr>
        <p:spPr/>
        <p:txBody>
          <a:bodyPr>
            <a:normAutofit fontScale="90000"/>
          </a:bodyPr>
          <a:lstStyle/>
          <a:p>
            <a:pPr eaLnBrk="1" fontAlgn="auto" hangingPunct="1">
              <a:spcAft>
                <a:spcPts val="0"/>
              </a:spcAft>
              <a:defRPr/>
            </a:pPr>
            <a:r>
              <a:rPr lang="en-US" sz="3600" dirty="0"/>
              <a:t>Experiences of People Who Have Been Placed in Seclusion and/or Restraint</a:t>
            </a:r>
          </a:p>
        </p:txBody>
      </p:sp>
      <p:sp>
        <p:nvSpPr>
          <p:cNvPr id="4608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B332F69D-880C-41DC-95C1-1D5F038155C1}" type="slidenum">
              <a:rPr lang="en-US" altLang="en-US" sz="1000" smtClean="0"/>
              <a:pPr/>
              <a:t>34</a:t>
            </a:fld>
            <a:endParaRPr lang="en-US" altLang="en-US" sz="1000" smtClean="0"/>
          </a:p>
        </p:txBody>
      </p:sp>
      <p:sp>
        <p:nvSpPr>
          <p:cNvPr id="46085"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idx="1"/>
          </p:nvPr>
        </p:nvSpPr>
        <p:spPr/>
        <p:txBody>
          <a:bodyPr/>
          <a:lstStyle/>
          <a:p>
            <a:pPr eaLnBrk="1" hangingPunct="1">
              <a:lnSpc>
                <a:spcPct val="90000"/>
              </a:lnSpc>
              <a:spcBef>
                <a:spcPts val="200"/>
              </a:spcBef>
            </a:pPr>
            <a:r>
              <a:rPr lang="en-US" altLang="en-US" b="1" smtClean="0">
                <a:latin typeface="Times New Roman" pitchFamily="1" charset="0"/>
                <a:cs typeface="Times New Roman" pitchFamily="1" charset="0"/>
              </a:rPr>
              <a:t>Andrew McClain</a:t>
            </a:r>
            <a:r>
              <a:rPr lang="en-US" altLang="en-US" smtClean="0">
                <a:latin typeface="Times New Roman" pitchFamily="1" charset="0"/>
                <a:cs typeface="Times New Roman" pitchFamily="1" charset="0"/>
              </a:rPr>
              <a:t> was 11 years old and weighed 96 pounds when two aides at Elmcrest Psychiatric Hospital sat on his back and crushed him to death. </a:t>
            </a:r>
          </a:p>
          <a:p>
            <a:pPr eaLnBrk="1" hangingPunct="1">
              <a:lnSpc>
                <a:spcPct val="90000"/>
              </a:lnSpc>
            </a:pPr>
            <a:endParaRPr lang="en-US" altLang="en-US" smtClean="0">
              <a:latin typeface="Times New Roman" pitchFamily="1" charset="0"/>
              <a:cs typeface="Times New Roman" pitchFamily="1" charset="0"/>
            </a:endParaRPr>
          </a:p>
          <a:p>
            <a:pPr lvl="1" eaLnBrk="1" hangingPunct="1">
              <a:lnSpc>
                <a:spcPct val="90000"/>
              </a:lnSpc>
              <a:spcBef>
                <a:spcPts val="400"/>
              </a:spcBef>
              <a:buSzPct val="68000"/>
              <a:buFont typeface="Wingdings 3" pitchFamily="1" charset="2"/>
              <a:buChar char=""/>
            </a:pPr>
            <a:r>
              <a:rPr lang="en-US" altLang="en-US" sz="2700" i="1" smtClean="0">
                <a:latin typeface="Times New Roman" pitchFamily="1" charset="0"/>
                <a:cs typeface="Times New Roman" pitchFamily="1" charset="0"/>
              </a:rPr>
              <a:t>Andrew’s offense? </a:t>
            </a:r>
            <a:r>
              <a:rPr lang="en-US" altLang="en-US" sz="2700" smtClean="0">
                <a:latin typeface="Times New Roman" pitchFamily="1" charset="0"/>
                <a:cs typeface="Times New Roman" pitchFamily="1" charset="0"/>
              </a:rPr>
              <a:t>Refusing to move to another breakfast table</a:t>
            </a:r>
          </a:p>
          <a:p>
            <a:pPr eaLnBrk="1" hangingPunct="1">
              <a:lnSpc>
                <a:spcPct val="80000"/>
              </a:lnSpc>
              <a:buSzPct val="85000"/>
              <a:buFontTx/>
              <a:buNone/>
            </a:pPr>
            <a:endParaRPr lang="en-US" altLang="en-US" smtClean="0">
              <a:latin typeface="Times New Roman" pitchFamily="1" charset="0"/>
              <a:cs typeface="Times New Roman" pitchFamily="1" charset="0"/>
            </a:endParaRPr>
          </a:p>
          <a:p>
            <a:pPr eaLnBrk="1" hangingPunct="1">
              <a:lnSpc>
                <a:spcPct val="80000"/>
              </a:lnSpc>
              <a:buSzPct val="85000"/>
              <a:buFontTx/>
              <a:buNone/>
            </a:pPr>
            <a:r>
              <a:rPr lang="en-US" altLang="en-US" sz="1800" smtClean="0">
                <a:solidFill>
                  <a:schemeClr val="tx2"/>
                </a:solidFill>
                <a:latin typeface="Times New Roman" pitchFamily="1" charset="0"/>
                <a:cs typeface="Times New Roman" pitchFamily="1" charset="0"/>
              </a:rPr>
              <a:t>(</a:t>
            </a:r>
            <a:r>
              <a:rPr lang="en-US" altLang="en-US" sz="1800" i="1" smtClean="0">
                <a:solidFill>
                  <a:schemeClr val="tx2"/>
                </a:solidFill>
                <a:latin typeface="Times New Roman" pitchFamily="1" charset="0"/>
                <a:cs typeface="Times New Roman" pitchFamily="1" charset="0"/>
              </a:rPr>
              <a:t>Lieberman, Dodd, &amp; De Lauro,</a:t>
            </a:r>
            <a:r>
              <a:rPr lang="en-US" altLang="en-US" sz="1800" smtClean="0">
                <a:solidFill>
                  <a:schemeClr val="tx2"/>
                </a:solidFill>
                <a:latin typeface="Times New Roman" pitchFamily="1" charset="0"/>
                <a:cs typeface="Times New Roman" pitchFamily="1" charset="0"/>
              </a:rPr>
              <a:t> 1999)</a:t>
            </a:r>
            <a:endParaRPr lang="en-US" altLang="en-US" smtClean="0">
              <a:latin typeface="Times New Roman" pitchFamily="1" charset="0"/>
              <a:cs typeface="Times New Roman" pitchFamily="1" charset="0"/>
            </a:endParaRPr>
          </a:p>
        </p:txBody>
      </p:sp>
      <p:sp>
        <p:nvSpPr>
          <p:cNvPr id="48130" name="Rectangle 2"/>
          <p:cNvSpPr>
            <a:spLocks noGrp="1" noChangeArrowheads="1"/>
          </p:cNvSpPr>
          <p:nvPr>
            <p:ph type="title"/>
          </p:nvPr>
        </p:nvSpPr>
        <p:spPr/>
        <p:txBody>
          <a:bodyPr/>
          <a:lstStyle/>
          <a:p>
            <a:pPr eaLnBrk="1" fontAlgn="auto" hangingPunct="1">
              <a:spcAft>
                <a:spcPts val="0"/>
              </a:spcAft>
              <a:defRPr/>
            </a:pPr>
            <a:r>
              <a:rPr lang="en-US" dirty="0"/>
              <a:t>Personal Stories</a:t>
            </a:r>
          </a:p>
        </p:txBody>
      </p:sp>
      <p:pic>
        <p:nvPicPr>
          <p:cNvPr id="47108" name="Picture 5" descr="pix2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304800"/>
            <a:ext cx="1422400" cy="185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9"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38DBFE65-299F-4DF5-B65F-4DF35B076E4F}" type="slidenum">
              <a:rPr lang="en-US" altLang="en-US" sz="1000" smtClean="0"/>
              <a:pPr/>
              <a:t>35</a:t>
            </a:fld>
            <a:endParaRPr lang="en-US" altLang="en-US" sz="1000" smtClean="0"/>
          </a:p>
        </p:txBody>
      </p:sp>
      <p:sp>
        <p:nvSpPr>
          <p:cNvPr id="47110" name="Footer Placeholder 7"/>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noChangeArrowheads="1"/>
          </p:cNvSpPr>
          <p:nvPr>
            <p:ph idx="1"/>
          </p:nvPr>
        </p:nvSpPr>
        <p:spPr>
          <a:xfrm>
            <a:off x="685800" y="2438400"/>
            <a:ext cx="7772400" cy="3657600"/>
          </a:xfrm>
        </p:spPr>
        <p:txBody>
          <a:bodyPr/>
          <a:lstStyle/>
          <a:p>
            <a:pPr eaLnBrk="1" hangingPunct="1">
              <a:lnSpc>
                <a:spcPct val="90000"/>
              </a:lnSpc>
            </a:pPr>
            <a:r>
              <a:rPr lang="en-US" altLang="en-US" b="1" smtClean="0">
                <a:latin typeface="Times New Roman" pitchFamily="1" charset="0"/>
                <a:cs typeface="Times New Roman" pitchFamily="1" charset="0"/>
              </a:rPr>
              <a:t>Edith Campos,</a:t>
            </a:r>
            <a:r>
              <a:rPr lang="en-US" altLang="en-US" smtClean="0">
                <a:latin typeface="Times New Roman" pitchFamily="1" charset="0"/>
                <a:cs typeface="Times New Roman" pitchFamily="1" charset="0"/>
              </a:rPr>
              <a:t> 15, suffocated while being held face-down after resisting an aide at the Desert Hills Center for Youth and Families.</a:t>
            </a:r>
          </a:p>
          <a:p>
            <a:pPr eaLnBrk="1" hangingPunct="1">
              <a:lnSpc>
                <a:spcPct val="90000"/>
              </a:lnSpc>
            </a:pPr>
            <a:endParaRPr lang="en-US" altLang="en-US" sz="2800" smtClean="0">
              <a:latin typeface="Times New Roman" pitchFamily="1" charset="0"/>
              <a:cs typeface="Times New Roman" pitchFamily="1" charset="0"/>
            </a:endParaRPr>
          </a:p>
          <a:p>
            <a:pPr lvl="1" eaLnBrk="1" hangingPunct="1">
              <a:lnSpc>
                <a:spcPct val="90000"/>
              </a:lnSpc>
              <a:spcBef>
                <a:spcPts val="400"/>
              </a:spcBef>
              <a:buSzPct val="68000"/>
              <a:buFont typeface="Wingdings 3" pitchFamily="1" charset="2"/>
              <a:buChar char=""/>
            </a:pPr>
            <a:r>
              <a:rPr lang="en-US" altLang="en-US" i="1" smtClean="0">
                <a:latin typeface="Times New Roman" pitchFamily="1" charset="0"/>
                <a:cs typeface="Times New Roman" pitchFamily="1" charset="0"/>
              </a:rPr>
              <a:t>Edith’s offense? </a:t>
            </a:r>
            <a:r>
              <a:rPr lang="en-US" altLang="en-US" smtClean="0">
                <a:latin typeface="Times New Roman" pitchFamily="1" charset="0"/>
                <a:cs typeface="Times New Roman" pitchFamily="1" charset="0"/>
              </a:rPr>
              <a:t>Refusing to hand over an “unauthorized” personal item.  The item was a family photograph.</a:t>
            </a:r>
          </a:p>
          <a:p>
            <a:pPr eaLnBrk="1" hangingPunct="1">
              <a:lnSpc>
                <a:spcPct val="90000"/>
              </a:lnSpc>
              <a:buFontTx/>
              <a:buNone/>
            </a:pPr>
            <a:r>
              <a:rPr lang="en-US" altLang="en-US" sz="1800" smtClean="0">
                <a:solidFill>
                  <a:schemeClr val="tx2"/>
                </a:solidFill>
                <a:latin typeface="Times New Roman" pitchFamily="1" charset="0"/>
                <a:cs typeface="Times New Roman" pitchFamily="1" charset="0"/>
              </a:rPr>
              <a:t>	(</a:t>
            </a:r>
            <a:r>
              <a:rPr lang="en-US" altLang="en-US" sz="1800" i="1" smtClean="0">
                <a:solidFill>
                  <a:schemeClr val="tx2"/>
                </a:solidFill>
                <a:latin typeface="Times New Roman" pitchFamily="1" charset="0"/>
                <a:cs typeface="Times New Roman" pitchFamily="1" charset="0"/>
              </a:rPr>
              <a:t>Lieberman, Dodd, &amp; De Lauro,</a:t>
            </a:r>
            <a:r>
              <a:rPr lang="en-US" altLang="en-US" sz="1800" smtClean="0">
                <a:solidFill>
                  <a:schemeClr val="tx2"/>
                </a:solidFill>
                <a:latin typeface="Times New Roman" pitchFamily="1" charset="0"/>
                <a:cs typeface="Times New Roman" pitchFamily="1" charset="0"/>
              </a:rPr>
              <a:t> 1999)</a:t>
            </a:r>
          </a:p>
        </p:txBody>
      </p:sp>
      <p:sp>
        <p:nvSpPr>
          <p:cNvPr id="49154" name="Rectangle 2"/>
          <p:cNvSpPr>
            <a:spLocks noGrp="1" noChangeArrowheads="1"/>
          </p:cNvSpPr>
          <p:nvPr>
            <p:ph type="title"/>
          </p:nvPr>
        </p:nvSpPr>
        <p:spPr/>
        <p:txBody>
          <a:bodyPr/>
          <a:lstStyle/>
          <a:p>
            <a:pPr eaLnBrk="1" fontAlgn="auto" hangingPunct="1">
              <a:spcAft>
                <a:spcPts val="0"/>
              </a:spcAft>
              <a:defRPr/>
            </a:pPr>
            <a:r>
              <a:rPr lang="en-US" dirty="0"/>
              <a:t>Personal Stories</a:t>
            </a:r>
          </a:p>
        </p:txBody>
      </p:sp>
      <p:pic>
        <p:nvPicPr>
          <p:cNvPr id="48132" name="Picture 4" descr="pix18"/>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05600" y="381000"/>
            <a:ext cx="1981200" cy="220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8133" name="Slide Number Placeholder 6"/>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EDA5BD09-4EF1-4206-A93D-EF3AB5D6B2A6}" type="slidenum">
              <a:rPr lang="en-US" altLang="en-US" sz="1000" smtClean="0"/>
              <a:pPr/>
              <a:t>36</a:t>
            </a:fld>
            <a:endParaRPr lang="en-US" altLang="en-US" sz="1000" smtClean="0"/>
          </a:p>
        </p:txBody>
      </p:sp>
      <p:sp>
        <p:nvSpPr>
          <p:cNvPr id="48134" name="Footer Placeholder 7"/>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3"/>
          <p:cNvSpPr>
            <a:spLocks noGrp="1" noChangeArrowheads="1"/>
          </p:cNvSpPr>
          <p:nvPr>
            <p:ph idx="1"/>
          </p:nvPr>
        </p:nvSpPr>
        <p:spPr/>
        <p:txBody>
          <a:bodyPr/>
          <a:lstStyle/>
          <a:p>
            <a:pPr eaLnBrk="1" hangingPunct="1">
              <a:lnSpc>
                <a:spcPct val="90000"/>
              </a:lnSpc>
            </a:pPr>
            <a:r>
              <a:rPr lang="en-US" altLang="en-US" sz="2800" smtClean="0">
                <a:latin typeface="Times New Roman" pitchFamily="1" charset="0"/>
                <a:cs typeface="Times New Roman" pitchFamily="1" charset="0"/>
              </a:rPr>
              <a:t>Ray, Myers, and Rappaport (1996) reviewed 1,040 surveys received from individuals following their New York State hospitalization</a:t>
            </a:r>
          </a:p>
          <a:p>
            <a:pPr eaLnBrk="1" hangingPunct="1">
              <a:lnSpc>
                <a:spcPct val="90000"/>
              </a:lnSpc>
            </a:pPr>
            <a:r>
              <a:rPr lang="en-US" altLang="en-US" sz="2800" smtClean="0">
                <a:latin typeface="Times New Roman" pitchFamily="1" charset="0"/>
                <a:cs typeface="Times New Roman" pitchFamily="1" charset="0"/>
              </a:rPr>
              <a:t>Of the 560 who had been restrained or secluded:</a:t>
            </a:r>
          </a:p>
          <a:p>
            <a:pPr lvl="1" eaLnBrk="1" hangingPunct="1">
              <a:lnSpc>
                <a:spcPct val="90000"/>
              </a:lnSpc>
            </a:pPr>
            <a:r>
              <a:rPr lang="en-US" altLang="en-US" smtClean="0">
                <a:latin typeface="Times New Roman" pitchFamily="1" charset="0"/>
                <a:cs typeface="Times New Roman" pitchFamily="1" charset="0"/>
              </a:rPr>
              <a:t>73% stated that at the time they were not dangerous to themselves or others</a:t>
            </a:r>
          </a:p>
          <a:p>
            <a:pPr lvl="1" eaLnBrk="1" hangingPunct="1">
              <a:lnSpc>
                <a:spcPct val="90000"/>
              </a:lnSpc>
            </a:pPr>
            <a:r>
              <a:rPr lang="en-US" altLang="en-US" smtClean="0">
                <a:latin typeface="Times New Roman" pitchFamily="1" charset="0"/>
                <a:cs typeface="Times New Roman" pitchFamily="1" charset="0"/>
              </a:rPr>
              <a:t>75% of these individuals were told their behavior was inappropriate (not dangerous)</a:t>
            </a:r>
            <a:endParaRPr lang="en-US" altLang="en-US" sz="2900" smtClean="0">
              <a:latin typeface="Times New Roman" pitchFamily="1" charset="0"/>
              <a:cs typeface="Times New Roman" pitchFamily="1" charset="0"/>
            </a:endParaRPr>
          </a:p>
          <a:p>
            <a:pPr eaLnBrk="1" hangingPunct="1">
              <a:lnSpc>
                <a:spcPct val="90000"/>
              </a:lnSpc>
              <a:buFontTx/>
              <a:buNone/>
            </a:pPr>
            <a:endParaRPr lang="en-US" altLang="en-US" sz="2800" smtClean="0"/>
          </a:p>
        </p:txBody>
      </p:sp>
      <p:sp>
        <p:nvSpPr>
          <p:cNvPr id="50178" name="Rectangle 2"/>
          <p:cNvSpPr>
            <a:spLocks noGrp="1" noChangeArrowheads="1"/>
          </p:cNvSpPr>
          <p:nvPr>
            <p:ph type="title"/>
          </p:nvPr>
        </p:nvSpPr>
        <p:spPr/>
        <p:txBody>
          <a:bodyPr/>
          <a:lstStyle/>
          <a:p>
            <a:pPr algn="ctr" eaLnBrk="1" fontAlgn="auto" hangingPunct="1">
              <a:spcAft>
                <a:spcPts val="0"/>
              </a:spcAft>
              <a:defRPr/>
            </a:pPr>
            <a:r>
              <a:rPr lang="en-US" dirty="0"/>
              <a:t>Personal Stories</a:t>
            </a:r>
          </a:p>
        </p:txBody>
      </p:sp>
      <p:sp>
        <p:nvSpPr>
          <p:cNvPr id="4915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2D0B751B-9FAA-4EA6-96E9-ACB47D50BED3}" type="slidenum">
              <a:rPr lang="en-US" altLang="en-US" sz="1000" smtClean="0"/>
              <a:pPr/>
              <a:t>37</a:t>
            </a:fld>
            <a:endParaRPr lang="en-US" altLang="en-US" sz="1000" smtClean="0"/>
          </a:p>
        </p:txBody>
      </p:sp>
      <p:sp>
        <p:nvSpPr>
          <p:cNvPr id="49157"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3"/>
          <p:cNvSpPr>
            <a:spLocks noGrp="1" noChangeArrowheads="1"/>
          </p:cNvSpPr>
          <p:nvPr>
            <p:ph idx="1"/>
          </p:nvPr>
        </p:nvSpPr>
        <p:spPr>
          <a:xfrm>
            <a:off x="152400" y="1447800"/>
            <a:ext cx="8839200" cy="5105400"/>
          </a:xfrm>
        </p:spPr>
        <p:txBody>
          <a:bodyPr/>
          <a:lstStyle/>
          <a:p>
            <a:pPr eaLnBrk="1" hangingPunct="1">
              <a:spcAft>
                <a:spcPts val="1000"/>
              </a:spcAft>
            </a:pPr>
            <a:r>
              <a:rPr lang="en-US" altLang="en-US" sz="1600" smtClean="0">
                <a:latin typeface="Calibri" pitchFamily="1" charset="0"/>
              </a:rPr>
              <a:t>Psychiatric Residential Treatment Facilities</a:t>
            </a:r>
          </a:p>
          <a:p>
            <a:pPr lvl="1" eaLnBrk="1" hangingPunct="1"/>
            <a:r>
              <a:rPr lang="en-US" altLang="en-US" sz="1600" smtClean="0">
                <a:latin typeface="Calibri" pitchFamily="1" charset="0"/>
              </a:rPr>
              <a:t>Individuals Under 21</a:t>
            </a:r>
          </a:p>
          <a:p>
            <a:pPr lvl="1" eaLnBrk="1" hangingPunct="1"/>
            <a:endParaRPr lang="en-US" altLang="en-US" sz="1600" smtClean="0">
              <a:latin typeface="Calibri" pitchFamily="1" charset="0"/>
            </a:endParaRPr>
          </a:p>
          <a:p>
            <a:pPr lvl="1" eaLnBrk="1" hangingPunct="1"/>
            <a:r>
              <a:rPr lang="en-US" altLang="en-US" sz="1600" smtClean="0">
                <a:latin typeface="Calibri" pitchFamily="1" charset="0"/>
              </a:rPr>
              <a:t>The State is required to establish and maintain health standards for private and public institutions in which recipients of medical assistance, under the State plan, may receive care or services.</a:t>
            </a:r>
          </a:p>
          <a:p>
            <a:pPr lvl="1" eaLnBrk="1" hangingPunct="1"/>
            <a:endParaRPr lang="en-US" altLang="en-US" sz="1600" smtClean="0">
              <a:latin typeface="Calibri" pitchFamily="1" charset="0"/>
            </a:endParaRPr>
          </a:p>
          <a:p>
            <a:pPr lvl="1" eaLnBrk="1" hangingPunct="1"/>
            <a:r>
              <a:rPr lang="en-US" altLang="en-US" sz="1600" smtClean="0">
                <a:latin typeface="Calibri" pitchFamily="1" charset="0"/>
              </a:rPr>
              <a:t>Psychiatric Residential Treatment Facilities, PRTF that offers inpatient non-hospital psychiatric services for individuals under age 21 are replacing hospitals in treating children and adolescents with psychiatric disorders whose illnesses require a residential environment.</a:t>
            </a:r>
          </a:p>
          <a:p>
            <a:pPr lvl="1" eaLnBrk="1" hangingPunct="1"/>
            <a:endParaRPr lang="en-US" altLang="en-US" sz="1600" smtClean="0">
              <a:latin typeface="Calibri" pitchFamily="1" charset="0"/>
            </a:endParaRPr>
          </a:p>
          <a:p>
            <a:pPr lvl="1" eaLnBrk="1" hangingPunct="1"/>
            <a:r>
              <a:rPr lang="en-US" altLang="en-US" sz="1600" smtClean="0">
                <a:latin typeface="Calibri" pitchFamily="1" charset="0"/>
              </a:rPr>
              <a:t>GAO report issued in September 1999 stated that the full extent of related injuries and deaths from improper restraint or seclusion is unknown because there is no comprehensive reporting system to track injuries and deaths, or to track the rates of restraint or seclusion use by facilities.</a:t>
            </a:r>
            <a:endParaRPr lang="en-US" altLang="en-US" sz="1400" smtClean="0">
              <a:latin typeface="Calibri" pitchFamily="1" charset="0"/>
            </a:endParaRPr>
          </a:p>
        </p:txBody>
      </p:sp>
      <p:sp>
        <p:nvSpPr>
          <p:cNvPr id="22530" name="Rectangle 2"/>
          <p:cNvSpPr>
            <a:spLocks noGrp="1" noChangeArrowheads="1"/>
          </p:cNvSpPr>
          <p:nvPr>
            <p:ph type="title"/>
          </p:nvPr>
        </p:nvSpPr>
        <p:spPr>
          <a:xfrm>
            <a:off x="685800" y="381000"/>
            <a:ext cx="7772400" cy="838200"/>
          </a:xfrm>
        </p:spPr>
        <p:txBody>
          <a:bodyPr/>
          <a:lstStyle/>
          <a:p>
            <a:pPr algn="ctr" eaLnBrk="1" fontAlgn="auto" hangingPunct="1">
              <a:spcAft>
                <a:spcPts val="0"/>
              </a:spcAft>
              <a:defRPr/>
            </a:pPr>
            <a:r>
              <a:rPr lang="en-US" dirty="0"/>
              <a:t>PRTF</a:t>
            </a:r>
          </a:p>
        </p:txBody>
      </p:sp>
      <p:sp>
        <p:nvSpPr>
          <p:cNvPr id="5018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06E6CD96-44D1-41BB-A103-2973BD9CFAFE}" type="slidenum">
              <a:rPr lang="en-US" altLang="en-US" sz="1000" smtClean="0"/>
              <a:pPr/>
              <a:t>38</a:t>
            </a:fld>
            <a:endParaRPr lang="en-US" altLang="en-US" sz="1000" smtClean="0"/>
          </a:p>
        </p:txBody>
      </p:sp>
      <p:sp>
        <p:nvSpPr>
          <p:cNvPr id="50181"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3"/>
          <p:cNvSpPr>
            <a:spLocks noGrp="1" noChangeArrowheads="1"/>
          </p:cNvSpPr>
          <p:nvPr>
            <p:ph idx="1"/>
          </p:nvPr>
        </p:nvSpPr>
        <p:spPr>
          <a:xfrm>
            <a:off x="304800" y="1219200"/>
            <a:ext cx="8610600" cy="5029200"/>
          </a:xfrm>
        </p:spPr>
        <p:txBody>
          <a:bodyPr/>
          <a:lstStyle/>
          <a:p>
            <a:pPr lvl="1" eaLnBrk="1" hangingPunct="1"/>
            <a:r>
              <a:rPr lang="en-US" altLang="en-US" sz="1600" smtClean="0">
                <a:latin typeface="Calibri" pitchFamily="1" charset="0"/>
              </a:rPr>
              <a:t>Interim final rule, January 22, 2001, among other standards required facilities to report serious occurrences, including the death of a resident, a serious injury or a resident’s suicide attempt to  be reported to the state Medicaid agency and Protection and Advocacy system.  A modification on May 22, 2001, added the additional requirement that a resident’s death be reported to the CMS regional office</a:t>
            </a:r>
          </a:p>
          <a:p>
            <a:pPr lvl="1" eaLnBrk="1" hangingPunct="1"/>
            <a:endParaRPr lang="en-US" altLang="en-US" sz="1600" smtClean="0">
              <a:latin typeface="Calibri" pitchFamily="1" charset="0"/>
            </a:endParaRPr>
          </a:p>
          <a:p>
            <a:pPr lvl="1" eaLnBrk="1" hangingPunct="1"/>
            <a:r>
              <a:rPr lang="en-US" altLang="en-US" sz="1600" smtClean="0">
                <a:latin typeface="Calibri" pitchFamily="1" charset="0"/>
              </a:rPr>
              <a:t>January 22, 2012 Federal Register Notice requested comment on these reporting requirements.   There were 1,414,141 responses.   CMS believes the time, and effort, and financial resources necessary to comply with this requirement would be incurred by persons in the normal course of their activities.</a:t>
            </a:r>
          </a:p>
          <a:p>
            <a:pPr lvl="1" eaLnBrk="1" hangingPunct="1"/>
            <a:endParaRPr lang="en-US" altLang="en-US" sz="1600" smtClean="0">
              <a:latin typeface="Calibri" pitchFamily="1" charset="0"/>
            </a:endParaRPr>
          </a:p>
          <a:p>
            <a:pPr lvl="1" eaLnBrk="1" hangingPunct="1"/>
            <a:r>
              <a:rPr lang="en-US" altLang="en-US" sz="1600" smtClean="0">
                <a:latin typeface="Calibri" pitchFamily="1" charset="0"/>
              </a:rPr>
              <a:t>CMS informally canvassed several states to ascertain if facilities are required to report this information and determined that facilities are not reporting serious occurrences to State Medicaid or other agencies.</a:t>
            </a:r>
          </a:p>
          <a:p>
            <a:pPr lvl="1" eaLnBrk="1" hangingPunct="1"/>
            <a:endParaRPr lang="en-US" altLang="en-US" sz="1600" smtClean="0">
              <a:latin typeface="Calibri" pitchFamily="1" charset="0"/>
            </a:endParaRPr>
          </a:p>
          <a:p>
            <a:pPr lvl="1" eaLnBrk="1" hangingPunct="1"/>
            <a:r>
              <a:rPr lang="en-US" altLang="en-US" sz="1600" smtClean="0">
                <a:latin typeface="Calibri" pitchFamily="1" charset="0"/>
              </a:rPr>
              <a:t>376</a:t>
            </a:r>
          </a:p>
          <a:p>
            <a:pPr lvl="1" eaLnBrk="1" hangingPunct="1"/>
            <a:r>
              <a:rPr lang="en-US" altLang="en-US" sz="1600" smtClean="0">
                <a:latin typeface="Calibri" pitchFamily="1" charset="0"/>
              </a:rPr>
              <a:t>5 deaths a year</a:t>
            </a:r>
          </a:p>
          <a:p>
            <a:pPr lvl="1" eaLnBrk="1" hangingPunct="1"/>
            <a:r>
              <a:rPr lang="en-US" altLang="en-US" sz="1600" smtClean="0">
                <a:latin typeface="Calibri" pitchFamily="1" charset="0"/>
              </a:rPr>
              <a:t>47 occurrences = total 212,064</a:t>
            </a:r>
            <a:endParaRPr lang="en-US" altLang="en-US" smtClean="0"/>
          </a:p>
        </p:txBody>
      </p:sp>
      <p:sp>
        <p:nvSpPr>
          <p:cNvPr id="23554" name="Rectangle 2"/>
          <p:cNvSpPr>
            <a:spLocks noGrp="1" noChangeArrowheads="1"/>
          </p:cNvSpPr>
          <p:nvPr>
            <p:ph type="title"/>
          </p:nvPr>
        </p:nvSpPr>
        <p:spPr>
          <a:xfrm>
            <a:off x="762000" y="228600"/>
            <a:ext cx="7772400" cy="1143000"/>
          </a:xfrm>
        </p:spPr>
        <p:txBody>
          <a:bodyPr/>
          <a:lstStyle/>
          <a:p>
            <a:pPr algn="ctr" eaLnBrk="1" fontAlgn="auto" hangingPunct="1">
              <a:spcAft>
                <a:spcPts val="0"/>
              </a:spcAft>
              <a:defRPr/>
            </a:pPr>
            <a:r>
              <a:rPr lang="en-US" dirty="0"/>
              <a:t>PRTF </a:t>
            </a:r>
            <a:r>
              <a:rPr lang="en-US" sz="3600" dirty="0"/>
              <a:t>(Continued)</a:t>
            </a:r>
            <a:endParaRPr lang="en-US" dirty="0"/>
          </a:p>
        </p:txBody>
      </p:sp>
      <p:sp>
        <p:nvSpPr>
          <p:cNvPr id="5120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6E99DB42-50DE-4615-BC2F-B99BA13FD002}" type="slidenum">
              <a:rPr lang="en-US" altLang="en-US" sz="1000" smtClean="0"/>
              <a:pPr/>
              <a:t>39</a:t>
            </a:fld>
            <a:endParaRPr lang="en-US" altLang="en-US" sz="1000" smtClean="0"/>
          </a:p>
        </p:txBody>
      </p:sp>
      <p:sp>
        <p:nvSpPr>
          <p:cNvPr id="51205"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a:xfrm>
            <a:off x="1066800" y="1371600"/>
            <a:ext cx="5791200" cy="4635500"/>
          </a:xfrm>
        </p:spPr>
        <p:txBody>
          <a:bodyPr/>
          <a:lstStyle/>
          <a:p>
            <a:pPr eaLnBrk="1" hangingPunct="1">
              <a:lnSpc>
                <a:spcPct val="80000"/>
              </a:lnSpc>
            </a:pPr>
            <a:r>
              <a:rPr lang="en-US" altLang="en-US" sz="2800" smtClean="0">
                <a:latin typeface="Times New Roman" pitchFamily="1" charset="0"/>
                <a:cs typeface="Times New Roman" pitchFamily="1" charset="0"/>
              </a:rPr>
              <a:t>Restraint</a:t>
            </a:r>
          </a:p>
          <a:p>
            <a:pPr lvl="1" eaLnBrk="1" hangingPunct="1">
              <a:lnSpc>
                <a:spcPct val="80000"/>
              </a:lnSpc>
            </a:pPr>
            <a:r>
              <a:rPr lang="en-US" altLang="en-US" smtClean="0">
                <a:latin typeface="Times New Roman" pitchFamily="1" charset="0"/>
                <a:cs typeface="Times New Roman" pitchFamily="1" charset="0"/>
              </a:rPr>
              <a:t>Mechanical</a:t>
            </a:r>
          </a:p>
          <a:p>
            <a:pPr lvl="1" eaLnBrk="1" hangingPunct="1">
              <a:lnSpc>
                <a:spcPct val="80000"/>
              </a:lnSpc>
            </a:pPr>
            <a:r>
              <a:rPr lang="en-US" altLang="en-US" smtClean="0">
                <a:latin typeface="Times New Roman" pitchFamily="1" charset="0"/>
                <a:cs typeface="Times New Roman" pitchFamily="1" charset="0"/>
              </a:rPr>
              <a:t>Chemical</a:t>
            </a:r>
          </a:p>
          <a:p>
            <a:pPr lvl="1" eaLnBrk="1" hangingPunct="1">
              <a:lnSpc>
                <a:spcPct val="80000"/>
              </a:lnSpc>
            </a:pPr>
            <a:r>
              <a:rPr lang="en-US" altLang="en-US" smtClean="0">
                <a:latin typeface="Times New Roman" pitchFamily="1" charset="0"/>
                <a:cs typeface="Times New Roman" pitchFamily="1" charset="0"/>
              </a:rPr>
              <a:t>Manual</a:t>
            </a:r>
          </a:p>
          <a:p>
            <a:pPr eaLnBrk="1" hangingPunct="1">
              <a:lnSpc>
                <a:spcPct val="80000"/>
              </a:lnSpc>
            </a:pPr>
            <a:r>
              <a:rPr lang="en-US" altLang="en-US" sz="2800" smtClean="0">
                <a:latin typeface="Times New Roman" pitchFamily="1" charset="0"/>
                <a:cs typeface="Times New Roman" pitchFamily="1" charset="0"/>
              </a:rPr>
              <a:t>Seclusion</a:t>
            </a:r>
          </a:p>
          <a:p>
            <a:pPr lvl="1" eaLnBrk="1" hangingPunct="1">
              <a:lnSpc>
                <a:spcPct val="80000"/>
              </a:lnSpc>
            </a:pPr>
            <a:r>
              <a:rPr lang="en-US" altLang="en-US" smtClean="0">
                <a:latin typeface="Times New Roman" pitchFamily="1" charset="0"/>
                <a:cs typeface="Times New Roman" pitchFamily="1" charset="0"/>
              </a:rPr>
              <a:t>Locked</a:t>
            </a:r>
          </a:p>
          <a:p>
            <a:pPr lvl="1" eaLnBrk="1" hangingPunct="1">
              <a:lnSpc>
                <a:spcPct val="80000"/>
              </a:lnSpc>
            </a:pPr>
            <a:r>
              <a:rPr lang="en-US" altLang="en-US" smtClean="0">
                <a:latin typeface="Times New Roman" pitchFamily="1" charset="0"/>
                <a:cs typeface="Times New Roman" pitchFamily="1" charset="0"/>
              </a:rPr>
              <a:t>Unlocked</a:t>
            </a:r>
          </a:p>
          <a:p>
            <a:pPr lvl="1" eaLnBrk="1" hangingPunct="1">
              <a:lnSpc>
                <a:spcPct val="80000"/>
              </a:lnSpc>
            </a:pPr>
            <a:r>
              <a:rPr lang="en-US" altLang="en-US" smtClean="0">
                <a:latin typeface="Times New Roman" pitchFamily="1" charset="0"/>
                <a:cs typeface="Times New Roman" pitchFamily="1" charset="0"/>
              </a:rPr>
              <a:t>Quiet room</a:t>
            </a:r>
          </a:p>
        </p:txBody>
      </p:sp>
      <p:sp>
        <p:nvSpPr>
          <p:cNvPr id="44034" name="Rectangle 2"/>
          <p:cNvSpPr>
            <a:spLocks noGrp="1" noChangeArrowheads="1"/>
          </p:cNvSpPr>
          <p:nvPr>
            <p:ph type="title"/>
          </p:nvPr>
        </p:nvSpPr>
        <p:spPr/>
        <p:txBody>
          <a:bodyPr>
            <a:normAutofit fontScale="90000"/>
          </a:bodyPr>
          <a:lstStyle/>
          <a:p>
            <a:pPr eaLnBrk="1" fontAlgn="auto" hangingPunct="1">
              <a:spcAft>
                <a:spcPts val="0"/>
              </a:spcAft>
              <a:defRPr/>
            </a:pPr>
            <a:r>
              <a:rPr lang="en-US" dirty="0"/>
              <a:t>What Is Seclusion and Restraint?</a:t>
            </a:r>
          </a:p>
        </p:txBody>
      </p:sp>
      <p:sp>
        <p:nvSpPr>
          <p:cNvPr id="1229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8B2F2776-15E0-4A99-88EB-C7C32E3E53F0}" type="slidenum">
              <a:rPr lang="en-US" altLang="en-US" sz="1000" smtClean="0"/>
              <a:pPr/>
              <a:t>4</a:t>
            </a:fld>
            <a:endParaRPr lang="en-US" altLang="en-US" sz="1000" smtClean="0"/>
          </a:p>
        </p:txBody>
      </p:sp>
      <p:sp>
        <p:nvSpPr>
          <p:cNvPr id="12293"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3"/>
          <p:cNvSpPr>
            <a:spLocks noGrp="1" noChangeArrowheads="1"/>
          </p:cNvSpPr>
          <p:nvPr>
            <p:ph idx="1"/>
          </p:nvPr>
        </p:nvSpPr>
        <p:spPr>
          <a:xfrm>
            <a:off x="381000" y="1524000"/>
            <a:ext cx="8305800" cy="4800600"/>
          </a:xfrm>
        </p:spPr>
        <p:txBody>
          <a:bodyPr/>
          <a:lstStyle/>
          <a:p>
            <a:pPr marL="396875" lvl="1" indent="-277813" eaLnBrk="1" hangingPunct="1">
              <a:buFontTx/>
              <a:buNone/>
            </a:pPr>
            <a:r>
              <a:rPr lang="en-US" altLang="en-US" sz="2000" u="sng" smtClean="0">
                <a:solidFill>
                  <a:srgbClr val="0000FF"/>
                </a:solidFill>
                <a:latin typeface="Calibri" pitchFamily="1" charset="0"/>
                <a:hlinkClick r:id="rId3"/>
              </a:rPr>
              <a:t>www.ndrn.org-</a:t>
            </a:r>
            <a:r>
              <a:rPr lang="en-US" altLang="en-US" sz="2000" smtClean="0">
                <a:latin typeface="Calibri" pitchFamily="1" charset="0"/>
              </a:rPr>
              <a:t> issues -&gt;abuse and neglect-&gt;restraint and seclusion</a:t>
            </a:r>
          </a:p>
          <a:p>
            <a:pPr marL="396875" lvl="1" indent="-277813" eaLnBrk="1" hangingPunct="1">
              <a:buFontTx/>
              <a:buNone/>
            </a:pPr>
            <a:r>
              <a:rPr lang="en-US" altLang="en-US" sz="2400" i="1" smtClean="0">
                <a:latin typeface="Calibri" pitchFamily="1" charset="0"/>
              </a:rPr>
              <a:t>Extensive Resource Section</a:t>
            </a:r>
          </a:p>
          <a:p>
            <a:pPr marL="396875" lvl="1" indent="-277813" eaLnBrk="1" hangingPunct="1"/>
            <a:endParaRPr lang="en-US" altLang="en-US" sz="1800" smtClean="0">
              <a:latin typeface="Calibri" pitchFamily="1" charset="0"/>
            </a:endParaRPr>
          </a:p>
          <a:p>
            <a:pPr marL="4763" indent="-4763" eaLnBrk="1" hangingPunct="1">
              <a:spcAft>
                <a:spcPts val="1000"/>
              </a:spcAft>
              <a:buFontTx/>
              <a:buNone/>
            </a:pPr>
            <a:r>
              <a:rPr lang="en-US" altLang="en-US" sz="2400" smtClean="0">
                <a:latin typeface="Calibri" pitchFamily="1" charset="0"/>
              </a:rPr>
              <a:t>SCHOOL IS NOT SUPPOSED TO HURT - a series of reports:</a:t>
            </a:r>
          </a:p>
          <a:p>
            <a:pPr marL="4763" indent="-4763" eaLnBrk="1" hangingPunct="1">
              <a:spcAft>
                <a:spcPts val="1000"/>
              </a:spcAft>
              <a:buFont typeface="Wingdings" pitchFamily="1" charset="2"/>
              <a:buChar char="Ø"/>
            </a:pPr>
            <a:r>
              <a:rPr lang="en-US" altLang="en-US" sz="2400" smtClean="0">
                <a:latin typeface="Calibri" pitchFamily="1" charset="0"/>
              </a:rPr>
              <a:t>  March, 2012, “The U.S. Department of Education must do more to Protect School Children from Restraint and Seclusion”</a:t>
            </a:r>
          </a:p>
          <a:p>
            <a:pPr marL="4763" indent="-4763" eaLnBrk="1" hangingPunct="1">
              <a:spcAft>
                <a:spcPts val="1000"/>
              </a:spcAft>
              <a:buFont typeface="Wingdings" pitchFamily="1" charset="2"/>
              <a:buChar char="Ø"/>
            </a:pPr>
            <a:r>
              <a:rPr lang="en-US" altLang="en-US" sz="2400" smtClean="0">
                <a:latin typeface="Calibri" pitchFamily="1" charset="0"/>
              </a:rPr>
              <a:t> January, 2010,  Update on Progress in 2009</a:t>
            </a:r>
          </a:p>
          <a:p>
            <a:pPr marL="4763" indent="-4763" eaLnBrk="1" hangingPunct="1">
              <a:spcAft>
                <a:spcPts val="1000"/>
              </a:spcAft>
              <a:buFont typeface="Wingdings" pitchFamily="1" charset="2"/>
              <a:buChar char="Ø"/>
            </a:pPr>
            <a:r>
              <a:rPr lang="en-US" altLang="en-US" sz="2400" smtClean="0">
                <a:latin typeface="Calibri" pitchFamily="1" charset="0"/>
              </a:rPr>
              <a:t> January, 2009, Investigative Report on Abusive Restraint and Seclusion in Schools</a:t>
            </a:r>
            <a:endParaRPr lang="en-US" altLang="en-US" sz="2800" smtClean="0">
              <a:latin typeface="Calibri" pitchFamily="1" charset="0"/>
            </a:endParaRPr>
          </a:p>
        </p:txBody>
      </p:sp>
      <p:sp>
        <p:nvSpPr>
          <p:cNvPr id="14338" name="Rectangle 2"/>
          <p:cNvSpPr>
            <a:spLocks noGrp="1" noChangeArrowheads="1"/>
          </p:cNvSpPr>
          <p:nvPr>
            <p:ph type="title"/>
          </p:nvPr>
        </p:nvSpPr>
        <p:spPr>
          <a:xfrm>
            <a:off x="152400" y="152400"/>
            <a:ext cx="8839200" cy="914400"/>
          </a:xfrm>
        </p:spPr>
        <p:txBody>
          <a:bodyPr>
            <a:normAutofit fontScale="90000"/>
          </a:bodyPr>
          <a:lstStyle/>
          <a:p>
            <a:pPr algn="ctr" eaLnBrk="1" fontAlgn="auto" hangingPunct="1">
              <a:spcAft>
                <a:spcPts val="0"/>
              </a:spcAft>
              <a:defRPr/>
            </a:pPr>
            <a:r>
              <a:rPr lang="en-US" sz="3600" dirty="0">
                <a:solidFill>
                  <a:schemeClr val="tx1"/>
                </a:solidFill>
                <a:latin typeface="Calibri" pitchFamily="1" charset="0"/>
              </a:rPr>
              <a:t>NATIONAL DISABILITY RIGHTS ORGANIZATION</a:t>
            </a:r>
            <a:endParaRPr lang="en-US" dirty="0">
              <a:solidFill>
                <a:schemeClr val="tx1"/>
              </a:solidFill>
              <a:latin typeface="Calibri" pitchFamily="1" charset="0"/>
            </a:endParaRPr>
          </a:p>
        </p:txBody>
      </p:sp>
      <p:sp>
        <p:nvSpPr>
          <p:cNvPr id="5222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6007CA55-9F7D-4BDF-9493-A25F5F953369}" type="slidenum">
              <a:rPr lang="en-US" altLang="en-US" sz="1000" smtClean="0"/>
              <a:pPr/>
              <a:t>40</a:t>
            </a:fld>
            <a:endParaRPr lang="en-US" altLang="en-US" sz="1000" smtClean="0"/>
          </a:p>
        </p:txBody>
      </p:sp>
      <p:sp>
        <p:nvSpPr>
          <p:cNvPr id="52229"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3"/>
          <p:cNvSpPr>
            <a:spLocks noGrp="1" noChangeArrowheads="1"/>
          </p:cNvSpPr>
          <p:nvPr>
            <p:ph idx="1"/>
          </p:nvPr>
        </p:nvSpPr>
        <p:spPr>
          <a:xfrm>
            <a:off x="381000" y="1828800"/>
            <a:ext cx="8305800" cy="4572000"/>
          </a:xfrm>
        </p:spPr>
        <p:txBody>
          <a:bodyPr/>
          <a:lstStyle/>
          <a:p>
            <a:pPr lvl="1" eaLnBrk="1" hangingPunct="1"/>
            <a:r>
              <a:rPr lang="en-US" altLang="en-US" smtClean="0">
                <a:latin typeface="Calibri" pitchFamily="1" charset="0"/>
              </a:rPr>
              <a:t>S 2020 and HR 1381</a:t>
            </a:r>
          </a:p>
          <a:p>
            <a:pPr lvl="1" eaLnBrk="1" hangingPunct="1"/>
            <a:r>
              <a:rPr lang="en-US" altLang="en-US" smtClean="0">
                <a:latin typeface="Calibri" pitchFamily="1" charset="0"/>
              </a:rPr>
              <a:t>For information on The Act:  </a:t>
            </a:r>
            <a:r>
              <a:rPr lang="en-US" altLang="en-US" u="sng" smtClean="0">
                <a:solidFill>
                  <a:srgbClr val="0000FF"/>
                </a:solidFill>
                <a:latin typeface="Calibri" pitchFamily="1" charset="0"/>
                <a:hlinkClick r:id="rId3"/>
              </a:rPr>
              <a:t>Jessica@jnba.net</a:t>
            </a:r>
            <a:r>
              <a:rPr lang="en-US" altLang="en-US" smtClean="0">
                <a:latin typeface="Calibri" pitchFamily="1" charset="0"/>
              </a:rPr>
              <a:t>   202-656-9166 or</a:t>
            </a:r>
          </a:p>
          <a:p>
            <a:pPr lvl="1" eaLnBrk="1" hangingPunct="1"/>
            <a:r>
              <a:rPr lang="en-US" altLang="en-US" smtClean="0">
                <a:latin typeface="Calibri" pitchFamily="1" charset="0"/>
              </a:rPr>
              <a:t>J. Butler, How Safe is the Schoolhouse?  An Analysis of State Seclusion and Restraint Laws and Policies (Autism National Committee 2012)  </a:t>
            </a:r>
            <a:r>
              <a:rPr lang="en-US" altLang="en-US" u="sng" smtClean="0">
                <a:solidFill>
                  <a:srgbClr val="0000FF"/>
                </a:solidFill>
                <a:latin typeface="Calibri" pitchFamily="1" charset="0"/>
                <a:hlinkClick r:id="rId4"/>
              </a:rPr>
              <a:t>www.autcom.org/pdf/HowSafeSchoolhouse.pdf</a:t>
            </a:r>
            <a:endParaRPr lang="en-US" altLang="en-US" u="sng" smtClean="0">
              <a:solidFill>
                <a:srgbClr val="0000FF"/>
              </a:solidFill>
              <a:latin typeface="Calibri" pitchFamily="1" charset="0"/>
            </a:endParaRPr>
          </a:p>
        </p:txBody>
      </p:sp>
      <p:sp>
        <p:nvSpPr>
          <p:cNvPr id="15362" name="Rectangle 2"/>
          <p:cNvSpPr>
            <a:spLocks noGrp="1" noChangeArrowheads="1"/>
          </p:cNvSpPr>
          <p:nvPr>
            <p:ph type="title"/>
          </p:nvPr>
        </p:nvSpPr>
        <p:spPr>
          <a:xfrm>
            <a:off x="152400" y="228600"/>
            <a:ext cx="8763000" cy="1066800"/>
          </a:xfrm>
        </p:spPr>
        <p:txBody>
          <a:bodyPr/>
          <a:lstStyle/>
          <a:p>
            <a:pPr eaLnBrk="1" fontAlgn="auto" hangingPunct="1">
              <a:spcAft>
                <a:spcPts val="0"/>
              </a:spcAft>
              <a:defRPr/>
            </a:pPr>
            <a:r>
              <a:rPr lang="en-US" dirty="0">
                <a:solidFill>
                  <a:schemeClr val="tx1"/>
                </a:solidFill>
                <a:latin typeface="Calibri" pitchFamily="1" charset="0"/>
              </a:rPr>
              <a:t>KEEPING ALL STUDENTS SAFE ACT</a:t>
            </a:r>
          </a:p>
        </p:txBody>
      </p:sp>
      <p:sp>
        <p:nvSpPr>
          <p:cNvPr id="5325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B9B3DDBD-0860-471B-A49B-97F2E9C8F2D0}" type="slidenum">
              <a:rPr lang="en-US" altLang="en-US" sz="1000" smtClean="0"/>
              <a:pPr/>
              <a:t>41</a:t>
            </a:fld>
            <a:endParaRPr lang="en-US" altLang="en-US" sz="1000" smtClean="0"/>
          </a:p>
        </p:txBody>
      </p:sp>
      <p:sp>
        <p:nvSpPr>
          <p:cNvPr id="53253"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ubtitle 2"/>
          <p:cNvSpPr>
            <a:spLocks noGrp="1"/>
          </p:cNvSpPr>
          <p:nvPr>
            <p:ph idx="1"/>
          </p:nvPr>
        </p:nvSpPr>
        <p:spPr/>
        <p:txBody>
          <a:bodyPr/>
          <a:lstStyle/>
          <a:p>
            <a:pPr marL="109537" marR="0" indent="0" algn="ctr" eaLnBrk="1" hangingPunct="1">
              <a:spcBef>
                <a:spcPts val="0"/>
              </a:spcBef>
              <a:buNone/>
            </a:pPr>
            <a:r>
              <a:rPr lang="en-US" altLang="en-US" sz="2400" dirty="0" smtClean="0"/>
              <a:t>Howard D. </a:t>
            </a:r>
            <a:r>
              <a:rPr lang="en-US" altLang="en-US" sz="2400" dirty="0" err="1" smtClean="0"/>
              <a:t>Trachtman</a:t>
            </a:r>
            <a:endParaRPr lang="en-US" altLang="en-US" sz="2400" dirty="0" smtClean="0"/>
          </a:p>
          <a:p>
            <a:pPr marL="109537" marR="0" indent="0" algn="ctr" eaLnBrk="1" hangingPunct="1">
              <a:spcBef>
                <a:spcPts val="0"/>
              </a:spcBef>
              <a:buNone/>
            </a:pPr>
            <a:r>
              <a:rPr lang="en-US" altLang="en-US" sz="2400" dirty="0" smtClean="0"/>
              <a:t>NAMI Advisory Committee on Restraint &amp; Seclusion, Chair</a:t>
            </a:r>
          </a:p>
          <a:p>
            <a:pPr marL="109537" marR="0" indent="0" algn="ctr" eaLnBrk="1" hangingPunct="1">
              <a:spcBef>
                <a:spcPts val="0"/>
              </a:spcBef>
              <a:buNone/>
            </a:pPr>
            <a:r>
              <a:rPr lang="en-US" altLang="en-US" sz="2400" dirty="0" smtClean="0">
                <a:hlinkClick r:id="rId2"/>
              </a:rPr>
              <a:t>hdt@mit.edu</a:t>
            </a:r>
            <a:endParaRPr lang="en-US" altLang="en-US" sz="2400" dirty="0" smtClean="0"/>
          </a:p>
          <a:p>
            <a:pPr marL="109537" marR="0" indent="0" algn="ctr" eaLnBrk="1" hangingPunct="1">
              <a:spcBef>
                <a:spcPts val="0"/>
              </a:spcBef>
              <a:buNone/>
            </a:pPr>
            <a:r>
              <a:rPr lang="en-US" altLang="en-US" sz="2400" dirty="0" smtClean="0"/>
              <a:t>(781) 642-0368</a:t>
            </a:r>
          </a:p>
          <a:p>
            <a:pPr marL="109537" marR="0" indent="0" algn="ctr" eaLnBrk="1" hangingPunct="1">
              <a:spcBef>
                <a:spcPts val="0"/>
              </a:spcBef>
              <a:buNone/>
            </a:pPr>
            <a:endParaRPr lang="en-US" altLang="en-US" sz="2400" dirty="0" smtClean="0"/>
          </a:p>
          <a:p>
            <a:pPr marL="109537" marR="0" indent="0" algn="ctr" eaLnBrk="1" hangingPunct="1">
              <a:spcBef>
                <a:spcPts val="0"/>
              </a:spcBef>
              <a:buNone/>
            </a:pPr>
            <a:r>
              <a:rPr lang="en-US" altLang="en-US" sz="2400" dirty="0" smtClean="0"/>
              <a:t>Holly </a:t>
            </a:r>
            <a:r>
              <a:rPr lang="en-US" altLang="en-US" sz="2400" dirty="0" smtClean="0"/>
              <a:t>Dixon</a:t>
            </a:r>
          </a:p>
          <a:p>
            <a:pPr marL="109537" marR="0" indent="0" algn="ctr" eaLnBrk="1" hangingPunct="1">
              <a:spcBef>
                <a:spcPts val="0"/>
              </a:spcBef>
              <a:buNone/>
            </a:pPr>
            <a:r>
              <a:rPr lang="en-US" altLang="en-US" sz="2400" dirty="0" smtClean="0"/>
              <a:t>Quality Outcomes Review Manager</a:t>
            </a:r>
          </a:p>
          <a:p>
            <a:pPr marL="109537" marR="0" indent="0" algn="ctr" eaLnBrk="1" hangingPunct="1">
              <a:spcBef>
                <a:spcPts val="0"/>
              </a:spcBef>
              <a:buNone/>
            </a:pPr>
            <a:r>
              <a:rPr lang="en-US" altLang="en-US" sz="2400" dirty="0" smtClean="0"/>
              <a:t>Delaware Division of Substance Abuse and Mental Health</a:t>
            </a:r>
            <a:endParaRPr lang="en-US" altLang="en-US" sz="2400" dirty="0" smtClean="0"/>
          </a:p>
          <a:p>
            <a:pPr marL="109537" marR="0" indent="0" algn="ctr" eaLnBrk="1" hangingPunct="1">
              <a:spcBef>
                <a:spcPts val="0"/>
              </a:spcBef>
              <a:buNone/>
            </a:pPr>
            <a:r>
              <a:rPr lang="en-US" altLang="en-US" sz="2400" dirty="0" smtClean="0">
                <a:hlinkClick r:id="rId3"/>
              </a:rPr>
              <a:t>holly.dixon@state.de.us</a:t>
            </a:r>
            <a:endParaRPr lang="en-US" altLang="en-US" sz="2400" dirty="0" smtClean="0"/>
          </a:p>
          <a:p>
            <a:pPr marL="109537" marR="0" indent="0" algn="ctr" eaLnBrk="1" hangingPunct="1">
              <a:spcBef>
                <a:spcPts val="0"/>
              </a:spcBef>
              <a:buNone/>
            </a:pPr>
            <a:r>
              <a:rPr lang="en-US" altLang="en-US" sz="2400" dirty="0" smtClean="0"/>
              <a:t>(</a:t>
            </a:r>
            <a:r>
              <a:rPr lang="en-US" altLang="en-US" sz="2400" dirty="0"/>
              <a:t>302) 255-2834</a:t>
            </a:r>
          </a:p>
          <a:p>
            <a:pPr marL="109537" marR="0" indent="0" algn="ctr" eaLnBrk="1" hangingPunct="1">
              <a:buNone/>
            </a:pPr>
            <a:endParaRPr lang="en-US" altLang="en-US" sz="2400" b="1" dirty="0" smtClean="0"/>
          </a:p>
        </p:txBody>
      </p:sp>
      <p:sp>
        <p:nvSpPr>
          <p:cNvPr id="2" name="Title 1"/>
          <p:cNvSpPr>
            <a:spLocks noGrp="1"/>
          </p:cNvSpPr>
          <p:nvPr>
            <p:ph type="title"/>
          </p:nvPr>
        </p:nvSpPr>
        <p:spPr/>
        <p:txBody>
          <a:bodyPr/>
          <a:lstStyle/>
          <a:p>
            <a:r>
              <a:rPr lang="en-US" dirty="0" smtClean="0"/>
              <a:t>Contact Information</a:t>
            </a:r>
            <a:endParaRPr lang="en-US" dirty="0"/>
          </a:p>
        </p:txBody>
      </p:sp>
      <p:sp>
        <p:nvSpPr>
          <p:cNvPr id="5" name="Footer Placeholder 4"/>
          <p:cNvSpPr>
            <a:spLocks noGrp="1"/>
          </p:cNvSpPr>
          <p:nvPr>
            <p:ph type="ftr" sz="quarter" idx="11"/>
          </p:nvPr>
        </p:nvSpPr>
        <p:spPr/>
        <p:txBody>
          <a:bodyPr/>
          <a:lstStyle/>
          <a:p>
            <a:pPr>
              <a:defRPr/>
            </a:pPr>
            <a:r>
              <a:rPr lang="en-US"/>
              <a:t>vision for 2015</a:t>
            </a:r>
            <a:endParaRPr lang="en-US" dirty="0"/>
          </a:p>
        </p:txBody>
      </p:sp>
      <p:sp>
        <p:nvSpPr>
          <p:cNvPr id="5427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6826DA6F-6F22-4854-A640-53F13F333DEC}" type="slidenum">
              <a:rPr lang="en-US" altLang="en-US" sz="1000" smtClean="0">
                <a:solidFill>
                  <a:srgbClr val="FFFFFF"/>
                </a:solidFill>
              </a:rPr>
              <a:pPr/>
              <a:t>42</a:t>
            </a:fld>
            <a:endParaRPr lang="en-US" altLang="en-US" sz="1000" smtClean="0">
              <a:solidFill>
                <a:srgbClr val="FFFFFF"/>
              </a:solidFill>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idx="1"/>
          </p:nvPr>
        </p:nvSpPr>
        <p:spPr/>
        <p:txBody>
          <a:bodyPr/>
          <a:lstStyle/>
          <a:p>
            <a:pPr eaLnBrk="1" hangingPunct="1">
              <a:lnSpc>
                <a:spcPct val="90000"/>
              </a:lnSpc>
            </a:pPr>
            <a:r>
              <a:rPr lang="en-US" altLang="en-US" sz="2300" smtClean="0">
                <a:latin typeface="Times New Roman" pitchFamily="1" charset="0"/>
                <a:cs typeface="Times New Roman" pitchFamily="1" charset="0"/>
              </a:rPr>
              <a:t>Asphyxia: suffocation </a:t>
            </a:r>
          </a:p>
          <a:p>
            <a:pPr eaLnBrk="1" hangingPunct="1">
              <a:lnSpc>
                <a:spcPct val="90000"/>
              </a:lnSpc>
            </a:pPr>
            <a:r>
              <a:rPr lang="en-US" altLang="en-US" sz="2300" smtClean="0">
                <a:latin typeface="Times New Roman" pitchFamily="1" charset="0"/>
                <a:cs typeface="Times New Roman" pitchFamily="1" charset="0"/>
              </a:rPr>
              <a:t>Aspiration: drowning in fluids in lungs</a:t>
            </a:r>
          </a:p>
          <a:p>
            <a:pPr eaLnBrk="1" hangingPunct="1">
              <a:lnSpc>
                <a:spcPct val="90000"/>
              </a:lnSpc>
            </a:pPr>
            <a:r>
              <a:rPr lang="en-US" altLang="en-US" sz="2300" smtClean="0">
                <a:latin typeface="Times New Roman" pitchFamily="1" charset="0"/>
                <a:cs typeface="Times New Roman" pitchFamily="1" charset="0"/>
              </a:rPr>
              <a:t>Blunt trauma to the chest</a:t>
            </a:r>
          </a:p>
          <a:p>
            <a:pPr eaLnBrk="1" hangingPunct="1">
              <a:lnSpc>
                <a:spcPct val="90000"/>
              </a:lnSpc>
            </a:pPr>
            <a:r>
              <a:rPr lang="en-US" altLang="en-US" sz="2300" smtClean="0">
                <a:latin typeface="Times New Roman" pitchFamily="1" charset="0"/>
                <a:cs typeface="Times New Roman" pitchFamily="1" charset="0"/>
              </a:rPr>
              <a:t>Rhabdomyolosis: leading to cardiovascular collapse as a result of struggling </a:t>
            </a:r>
          </a:p>
          <a:p>
            <a:pPr eaLnBrk="1" hangingPunct="1">
              <a:lnSpc>
                <a:spcPct val="90000"/>
              </a:lnSpc>
            </a:pPr>
            <a:r>
              <a:rPr lang="en-US" altLang="en-US" sz="2300" smtClean="0">
                <a:latin typeface="Times New Roman" pitchFamily="1" charset="0"/>
                <a:cs typeface="Times New Roman" pitchFamily="1" charset="0"/>
              </a:rPr>
              <a:t>Thrombosis; fatal pulmonary embolism secondary to prolonged physical restraint immobilization (stasis)</a:t>
            </a:r>
          </a:p>
          <a:p>
            <a:pPr eaLnBrk="1" hangingPunct="1">
              <a:lnSpc>
                <a:spcPct val="90000"/>
              </a:lnSpc>
            </a:pPr>
            <a:r>
              <a:rPr lang="en-US" altLang="en-US" sz="2300" smtClean="0">
                <a:latin typeface="Times New Roman" pitchFamily="1" charset="0"/>
                <a:cs typeface="Times New Roman" pitchFamily="1" charset="0"/>
              </a:rPr>
              <a:t>“Acute behavioral disturbance” caused by a combination of licit and illicit drugs, conflict, and immobilization (restraint)</a:t>
            </a:r>
          </a:p>
        </p:txBody>
      </p:sp>
      <p:sp>
        <p:nvSpPr>
          <p:cNvPr id="45058" name="Rectangle 2"/>
          <p:cNvSpPr>
            <a:spLocks noGrp="1" noChangeArrowheads="1"/>
          </p:cNvSpPr>
          <p:nvPr>
            <p:ph type="title"/>
          </p:nvPr>
        </p:nvSpPr>
        <p:spPr/>
        <p:txBody>
          <a:bodyPr/>
          <a:lstStyle/>
          <a:p>
            <a:pPr eaLnBrk="1" fontAlgn="auto" hangingPunct="1">
              <a:spcAft>
                <a:spcPts val="0"/>
              </a:spcAft>
              <a:defRPr/>
            </a:pPr>
            <a:r>
              <a:rPr lang="en-US" sz="2400" dirty="0"/>
              <a:t>What Are the Dangers of Seclusion and Restraint</a:t>
            </a:r>
            <a:r>
              <a:rPr lang="en-US" sz="3600" dirty="0"/>
              <a:t>?</a:t>
            </a:r>
          </a:p>
        </p:txBody>
      </p:sp>
      <p:sp>
        <p:nvSpPr>
          <p:cNvPr id="13316"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6859130E-3BC4-4911-885C-822025111C2E}" type="slidenum">
              <a:rPr lang="en-US" altLang="en-US" sz="1000" smtClean="0"/>
              <a:pPr/>
              <a:t>5</a:t>
            </a:fld>
            <a:endParaRPr lang="en-US" altLang="en-US" sz="1000" smtClean="0"/>
          </a:p>
        </p:txBody>
      </p:sp>
      <p:sp>
        <p:nvSpPr>
          <p:cNvPr id="13317"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idx="1"/>
          </p:nvPr>
        </p:nvSpPr>
        <p:spPr/>
        <p:txBody>
          <a:bodyPr/>
          <a:lstStyle/>
          <a:p>
            <a:pPr eaLnBrk="1" hangingPunct="1">
              <a:lnSpc>
                <a:spcPct val="80000"/>
              </a:lnSpc>
            </a:pPr>
            <a:r>
              <a:rPr lang="en-US" altLang="en-US" sz="2300" smtClean="0">
                <a:latin typeface="Times New Roman" pitchFamily="1" charset="0"/>
                <a:cs typeface="Times New Roman" pitchFamily="1" charset="0"/>
              </a:rPr>
              <a:t>Trauma</a:t>
            </a:r>
          </a:p>
          <a:p>
            <a:pPr lvl="1" eaLnBrk="1" hangingPunct="1">
              <a:lnSpc>
                <a:spcPct val="80000"/>
              </a:lnSpc>
            </a:pPr>
            <a:r>
              <a:rPr lang="en-US" altLang="en-US" sz="2000" smtClean="0">
                <a:latin typeface="Times New Roman" pitchFamily="1" charset="0"/>
                <a:cs typeface="Times New Roman" pitchFamily="1" charset="0"/>
              </a:rPr>
              <a:t>Not only physical, but also psychological trauma</a:t>
            </a:r>
          </a:p>
          <a:p>
            <a:pPr lvl="1" eaLnBrk="1" hangingPunct="1">
              <a:lnSpc>
                <a:spcPct val="80000"/>
              </a:lnSpc>
            </a:pPr>
            <a:r>
              <a:rPr lang="en-US" altLang="en-US" sz="2000" smtClean="0">
                <a:latin typeface="Times New Roman" pitchFamily="1" charset="0"/>
                <a:cs typeface="Times New Roman" pitchFamily="1" charset="0"/>
              </a:rPr>
              <a:t>Patients when restrained and/or secluded need constant, face-to-face observation to ensure safety</a:t>
            </a:r>
          </a:p>
          <a:p>
            <a:pPr lvl="1" eaLnBrk="1" hangingPunct="1">
              <a:lnSpc>
                <a:spcPct val="80000"/>
              </a:lnSpc>
            </a:pPr>
            <a:r>
              <a:rPr lang="en-US" altLang="en-US" sz="2000" smtClean="0">
                <a:latin typeface="Times New Roman" pitchFamily="1" charset="0"/>
                <a:cs typeface="Times New Roman" pitchFamily="1" charset="0"/>
              </a:rPr>
              <a:t>Individuals who undergo S/R events often already suffer from trauma and become re-traumatized by the S/R process.</a:t>
            </a:r>
          </a:p>
          <a:p>
            <a:pPr lvl="1" eaLnBrk="1" hangingPunct="1">
              <a:lnSpc>
                <a:spcPct val="80000"/>
              </a:lnSpc>
            </a:pPr>
            <a:r>
              <a:rPr lang="en-US" altLang="en-US" sz="2000" smtClean="0">
                <a:latin typeface="Times New Roman" pitchFamily="1" charset="0"/>
                <a:cs typeface="Times New Roman" pitchFamily="1" charset="0"/>
              </a:rPr>
              <a:t>Serious injury and death can occur during S/R events, both to service users &amp; staff</a:t>
            </a:r>
          </a:p>
          <a:p>
            <a:pPr lvl="1" eaLnBrk="1" hangingPunct="1">
              <a:lnSpc>
                <a:spcPct val="80000"/>
              </a:lnSpc>
            </a:pPr>
            <a:r>
              <a:rPr lang="en-US" altLang="en-US" sz="2000" smtClean="0">
                <a:latin typeface="Times New Roman" pitchFamily="1" charset="0"/>
                <a:cs typeface="Times New Roman" pitchFamily="1" charset="0"/>
              </a:rPr>
              <a:t>There are some people who may get worse with seclusion or restraint. Many people who have been physically and/or sexually abused fear being locked up or tied down because it causes flashbacks of previous psychological trauma. These individuals almost always suffer from acute stress disorder or PTSD</a:t>
            </a:r>
          </a:p>
        </p:txBody>
      </p:sp>
      <p:sp>
        <p:nvSpPr>
          <p:cNvPr id="46082" name="Rectangle 2"/>
          <p:cNvSpPr>
            <a:spLocks noGrp="1" noChangeArrowheads="1"/>
          </p:cNvSpPr>
          <p:nvPr>
            <p:ph type="title"/>
          </p:nvPr>
        </p:nvSpPr>
        <p:spPr/>
        <p:txBody>
          <a:bodyPr/>
          <a:lstStyle/>
          <a:p>
            <a:pPr eaLnBrk="1" fontAlgn="auto" hangingPunct="1">
              <a:spcAft>
                <a:spcPts val="0"/>
              </a:spcAft>
              <a:defRPr/>
            </a:pPr>
            <a:r>
              <a:rPr lang="en-US" sz="3200" dirty="0"/>
              <a:t>The Dangers of Seclusion and Restraint</a:t>
            </a:r>
          </a:p>
        </p:txBody>
      </p:sp>
      <p:sp>
        <p:nvSpPr>
          <p:cNvPr id="14340"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C8894B26-9146-474A-A2FD-C967679CC5C4}" type="slidenum">
              <a:rPr lang="en-US" altLang="en-US" sz="1000" smtClean="0"/>
              <a:pPr/>
              <a:t>6</a:t>
            </a:fld>
            <a:endParaRPr lang="en-US" altLang="en-US" sz="1000" smtClean="0"/>
          </a:p>
        </p:txBody>
      </p:sp>
      <p:sp>
        <p:nvSpPr>
          <p:cNvPr id="14341"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idx="1"/>
          </p:nvPr>
        </p:nvSpPr>
        <p:spPr/>
        <p:txBody>
          <a:bodyPr/>
          <a:lstStyle/>
          <a:p>
            <a:pPr eaLnBrk="1" hangingPunct="1">
              <a:lnSpc>
                <a:spcPct val="70000"/>
              </a:lnSpc>
            </a:pPr>
            <a:r>
              <a:rPr lang="en-US" altLang="en-US" sz="2400" smtClean="0">
                <a:latin typeface="Times New Roman" pitchFamily="1" charset="0"/>
                <a:cs typeface="Times New Roman" pitchFamily="1" charset="0"/>
              </a:rPr>
              <a:t>Many in the mental health field agree with a statement by former SAMHSA Administrator, Charles G. Curie, M.A., A.C.S.W.,  that, "Seclusion and restraint should no longer be recognized as a treatment option at all, but rather as </a:t>
            </a:r>
            <a:r>
              <a:rPr lang="en-US" altLang="en-US" sz="2400" b="1" smtClean="0">
                <a:latin typeface="Times New Roman" pitchFamily="1" charset="0"/>
                <a:cs typeface="Times New Roman" pitchFamily="1" charset="0"/>
              </a:rPr>
              <a:t>treatment failure.</a:t>
            </a:r>
            <a:r>
              <a:rPr lang="en-US" altLang="en-US" sz="2400" smtClean="0">
                <a:latin typeface="Times New Roman" pitchFamily="1" charset="0"/>
                <a:cs typeface="Times New Roman" pitchFamily="1" charset="0"/>
              </a:rPr>
              <a:t>” (</a:t>
            </a:r>
            <a:r>
              <a:rPr lang="en-US" altLang="en-US" sz="2400" smtClean="0">
                <a:latin typeface="Times New Roman" pitchFamily="1" charset="0"/>
                <a:cs typeface="Times New Roman" pitchFamily="1" charset="0"/>
                <a:hlinkClick r:id="rId3"/>
              </a:rPr>
              <a:t>www.samhsa.gov</a:t>
            </a:r>
            <a:r>
              <a:rPr lang="en-US" altLang="en-US" sz="2400" smtClean="0">
                <a:latin typeface="Times New Roman" pitchFamily="1" charset="0"/>
                <a:cs typeface="Times New Roman" pitchFamily="1" charset="0"/>
              </a:rPr>
              <a:t>)</a:t>
            </a:r>
          </a:p>
          <a:p>
            <a:pPr eaLnBrk="1" hangingPunct="1">
              <a:lnSpc>
                <a:spcPct val="70000"/>
              </a:lnSpc>
              <a:buFontTx/>
              <a:buNone/>
            </a:pPr>
            <a:endParaRPr lang="en-US" altLang="en-US" sz="2400" smtClean="0">
              <a:latin typeface="Times New Roman" pitchFamily="1" charset="0"/>
              <a:cs typeface="Times New Roman" pitchFamily="1" charset="0"/>
            </a:endParaRPr>
          </a:p>
          <a:p>
            <a:pPr eaLnBrk="1" hangingPunct="1">
              <a:lnSpc>
                <a:spcPct val="70000"/>
              </a:lnSpc>
            </a:pPr>
            <a:r>
              <a:rPr lang="en-US" altLang="en-US" sz="2400" smtClean="0">
                <a:latin typeface="Times New Roman" pitchFamily="1" charset="0"/>
                <a:cs typeface="Times New Roman" pitchFamily="1" charset="0"/>
              </a:rPr>
              <a:t>Seclusion, restraint, and involuntary medication are safety procedures, not “treatment interventions”  </a:t>
            </a:r>
          </a:p>
          <a:p>
            <a:pPr eaLnBrk="1" hangingPunct="1">
              <a:lnSpc>
                <a:spcPct val="70000"/>
              </a:lnSpc>
              <a:buFontTx/>
              <a:buNone/>
            </a:pPr>
            <a:endParaRPr lang="en-US" altLang="en-US" sz="2400" smtClean="0">
              <a:latin typeface="Times New Roman" pitchFamily="1" charset="0"/>
              <a:cs typeface="Times New Roman" pitchFamily="1" charset="0"/>
            </a:endParaRPr>
          </a:p>
          <a:p>
            <a:pPr eaLnBrk="1" hangingPunct="1">
              <a:lnSpc>
                <a:spcPct val="70000"/>
              </a:lnSpc>
            </a:pPr>
            <a:r>
              <a:rPr lang="en-US" altLang="en-US" sz="2400" smtClean="0">
                <a:latin typeface="Times New Roman" pitchFamily="1" charset="0"/>
                <a:cs typeface="Times New Roman" pitchFamily="1" charset="0"/>
              </a:rPr>
              <a:t>When Mr. Curie was Deputy Secretary for Pennsylvania’s Office of Mental Health and Substance Abuse Services, facilities under his watch were able to reduce seclusion and restraint hours by more than 90 percent between 1997 and 2001</a:t>
            </a:r>
          </a:p>
        </p:txBody>
      </p:sp>
      <p:sp>
        <p:nvSpPr>
          <p:cNvPr id="52226" name="Rectangle 2"/>
          <p:cNvSpPr>
            <a:spLocks noGrp="1" noChangeArrowheads="1"/>
          </p:cNvSpPr>
          <p:nvPr>
            <p:ph type="title"/>
          </p:nvPr>
        </p:nvSpPr>
        <p:spPr/>
        <p:txBody>
          <a:bodyPr>
            <a:normAutofit fontScale="90000"/>
          </a:bodyPr>
          <a:lstStyle/>
          <a:p>
            <a:pPr algn="ctr" eaLnBrk="1" fontAlgn="auto" hangingPunct="1">
              <a:spcAft>
                <a:spcPts val="0"/>
              </a:spcAft>
              <a:defRPr/>
            </a:pPr>
            <a:r>
              <a:rPr lang="en-US" sz="3600" dirty="0"/>
              <a:t>Current Systemic Work Regarding Seclusion and Restraint</a:t>
            </a:r>
          </a:p>
        </p:txBody>
      </p:sp>
      <p:sp>
        <p:nvSpPr>
          <p:cNvPr id="15364"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91B80BB5-D6DD-439E-807E-1C69C9D98F0B}" type="slidenum">
              <a:rPr lang="en-US" altLang="en-US" sz="1000" smtClean="0"/>
              <a:pPr/>
              <a:t>7</a:t>
            </a:fld>
            <a:endParaRPr lang="en-US" altLang="en-US" sz="1000" smtClean="0"/>
          </a:p>
        </p:txBody>
      </p:sp>
      <p:sp>
        <p:nvSpPr>
          <p:cNvPr id="15365"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idx="1"/>
          </p:nvPr>
        </p:nvSpPr>
        <p:spPr>
          <a:xfrm>
            <a:off x="762000" y="1524000"/>
            <a:ext cx="7772400" cy="4724400"/>
          </a:xfrm>
        </p:spPr>
        <p:txBody>
          <a:bodyPr/>
          <a:lstStyle/>
          <a:p>
            <a:pPr eaLnBrk="1" hangingPunct="1">
              <a:lnSpc>
                <a:spcPct val="90000"/>
              </a:lnSpc>
            </a:pPr>
            <a:r>
              <a:rPr lang="en-US" altLang="en-US" sz="2800" smtClean="0">
                <a:latin typeface="Times New Roman" pitchFamily="1" charset="0"/>
                <a:cs typeface="Times New Roman" pitchFamily="1" charset="0"/>
              </a:rPr>
              <a:t>The Role of Protection and Advocacy / NDRN www.ndrn.org</a:t>
            </a:r>
          </a:p>
          <a:p>
            <a:pPr eaLnBrk="1" hangingPunct="1">
              <a:lnSpc>
                <a:spcPct val="90000"/>
              </a:lnSpc>
            </a:pPr>
            <a:r>
              <a:rPr lang="en-US" altLang="en-US" sz="2800" smtClean="0">
                <a:latin typeface="Times New Roman" pitchFamily="1" charset="0"/>
                <a:cs typeface="Times New Roman" pitchFamily="1" charset="0"/>
              </a:rPr>
              <a:t>Federal grants to states</a:t>
            </a:r>
            <a:r>
              <a:rPr lang="en-US" altLang="en-US" sz="2800" smtClean="0"/>
              <a:t> – </a:t>
            </a:r>
            <a:r>
              <a:rPr lang="en-US" altLang="en-US" sz="2800" smtClean="0">
                <a:latin typeface="Times New Roman" pitchFamily="1" charset="0"/>
                <a:cs typeface="Times New Roman" pitchFamily="1" charset="0"/>
              </a:rPr>
              <a:t>Massachusetts et al.</a:t>
            </a:r>
          </a:p>
          <a:p>
            <a:pPr eaLnBrk="1" hangingPunct="1">
              <a:lnSpc>
                <a:spcPct val="90000"/>
              </a:lnSpc>
            </a:pPr>
            <a:r>
              <a:rPr lang="en-US" altLang="en-US" sz="2800" smtClean="0">
                <a:latin typeface="Times New Roman" pitchFamily="1" charset="0"/>
                <a:cs typeface="Times New Roman" pitchFamily="1" charset="0"/>
              </a:rPr>
              <a:t>Medicaid Behavioral Health Carve-out</a:t>
            </a:r>
          </a:p>
          <a:p>
            <a:pPr eaLnBrk="1" hangingPunct="1">
              <a:lnSpc>
                <a:spcPct val="90000"/>
              </a:lnSpc>
            </a:pPr>
            <a:r>
              <a:rPr lang="en-US" altLang="en-US" sz="2800" smtClean="0">
                <a:latin typeface="Times New Roman" pitchFamily="1" charset="0"/>
                <a:cs typeface="Times New Roman" pitchFamily="1" charset="0"/>
              </a:rPr>
              <a:t>2003 Call to Action</a:t>
            </a:r>
          </a:p>
          <a:p>
            <a:pPr eaLnBrk="1" hangingPunct="1">
              <a:lnSpc>
                <a:spcPct val="90000"/>
              </a:lnSpc>
            </a:pPr>
            <a:r>
              <a:rPr lang="en-US" altLang="en-US" sz="2800" smtClean="0">
                <a:latin typeface="Times New Roman" pitchFamily="1" charset="0"/>
                <a:cs typeface="Times New Roman" pitchFamily="1" charset="0"/>
              </a:rPr>
              <a:t>November 2011 National Summit</a:t>
            </a:r>
          </a:p>
          <a:p>
            <a:pPr eaLnBrk="1" hangingPunct="1">
              <a:lnSpc>
                <a:spcPct val="90000"/>
              </a:lnSpc>
            </a:pPr>
            <a:r>
              <a:rPr lang="en-US" altLang="en-US" sz="2800" smtClean="0">
                <a:latin typeface="Times New Roman" pitchFamily="1" charset="0"/>
                <a:cs typeface="Times New Roman" pitchFamily="1" charset="0"/>
              </a:rPr>
              <a:t>NAMI Advisory Council on Restraint and Seclusion   ccrestraint listserve and conference calls  email </a:t>
            </a:r>
            <a:r>
              <a:rPr lang="en-US" altLang="en-US" sz="2800" smtClean="0">
                <a:latin typeface="Times New Roman" pitchFamily="1" charset="0"/>
                <a:cs typeface="Times New Roman" pitchFamily="1" charset="0"/>
                <a:hlinkClick r:id="rId3"/>
              </a:rPr>
              <a:t>hdt@mit.edu</a:t>
            </a:r>
            <a:r>
              <a:rPr lang="en-US" altLang="en-US" sz="2800" smtClean="0">
                <a:latin typeface="Times New Roman" pitchFamily="1" charset="0"/>
                <a:cs typeface="Times New Roman" pitchFamily="1" charset="0"/>
              </a:rPr>
              <a:t> to be added</a:t>
            </a:r>
          </a:p>
        </p:txBody>
      </p:sp>
      <p:sp>
        <p:nvSpPr>
          <p:cNvPr id="53250" name="Rectangle 2"/>
          <p:cNvSpPr>
            <a:spLocks noGrp="1" noChangeArrowheads="1"/>
          </p:cNvSpPr>
          <p:nvPr>
            <p:ph type="title"/>
          </p:nvPr>
        </p:nvSpPr>
        <p:spPr>
          <a:xfrm>
            <a:off x="685800" y="152400"/>
            <a:ext cx="7772400" cy="1143000"/>
          </a:xfrm>
        </p:spPr>
        <p:txBody>
          <a:bodyPr>
            <a:normAutofit fontScale="90000"/>
          </a:bodyPr>
          <a:lstStyle/>
          <a:p>
            <a:pPr algn="ctr" eaLnBrk="1" fontAlgn="auto" hangingPunct="1">
              <a:spcAft>
                <a:spcPts val="0"/>
              </a:spcAft>
              <a:defRPr/>
            </a:pPr>
            <a:r>
              <a:rPr lang="en-US" sz="3500" dirty="0"/>
              <a:t>Current Systemic Work Regarding Seclusion and Restraint</a:t>
            </a:r>
          </a:p>
        </p:txBody>
      </p:sp>
      <p:sp>
        <p:nvSpPr>
          <p:cNvPr id="16388"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84307EFE-E9D2-4416-860B-F440914F6712}" type="slidenum">
              <a:rPr lang="en-US" altLang="en-US" sz="1000" smtClean="0"/>
              <a:pPr/>
              <a:t>8</a:t>
            </a:fld>
            <a:endParaRPr lang="en-US" altLang="en-US" sz="1000" smtClean="0"/>
          </a:p>
        </p:txBody>
      </p:sp>
      <p:sp>
        <p:nvSpPr>
          <p:cNvPr id="16389"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idx="1"/>
          </p:nvPr>
        </p:nvSpPr>
        <p:spPr>
          <a:xfrm>
            <a:off x="457200" y="1371600"/>
            <a:ext cx="8382000" cy="5105400"/>
          </a:xfrm>
        </p:spPr>
        <p:txBody>
          <a:bodyPr/>
          <a:lstStyle/>
          <a:p>
            <a:pPr eaLnBrk="1" hangingPunct="1">
              <a:buFontTx/>
              <a:buNone/>
            </a:pPr>
            <a:r>
              <a:rPr lang="en-US" altLang="en-US" sz="2400" smtClean="0"/>
              <a:t>Wellness Tools Designed to Prevent Crisis Situations:</a:t>
            </a:r>
          </a:p>
          <a:p>
            <a:pPr eaLnBrk="1" hangingPunct="1"/>
            <a:r>
              <a:rPr lang="en-US" altLang="en-US" sz="2800" smtClean="0">
                <a:latin typeface="Times New Roman" pitchFamily="1" charset="0"/>
                <a:cs typeface="Times New Roman" pitchFamily="1" charset="0"/>
              </a:rPr>
              <a:t>WRAP plans</a:t>
            </a:r>
          </a:p>
          <a:p>
            <a:pPr eaLnBrk="1" hangingPunct="1"/>
            <a:r>
              <a:rPr lang="en-US" altLang="en-US" sz="2800" smtClean="0">
                <a:latin typeface="Times New Roman" pitchFamily="1" charset="0"/>
                <a:cs typeface="Times New Roman" pitchFamily="1" charset="0"/>
              </a:rPr>
              <a:t>Comfort boxes</a:t>
            </a:r>
          </a:p>
          <a:p>
            <a:pPr eaLnBrk="1" hangingPunct="1"/>
            <a:r>
              <a:rPr lang="en-US" altLang="en-US" sz="2800" smtClean="0">
                <a:latin typeface="Times New Roman" pitchFamily="1" charset="0"/>
                <a:cs typeface="Times New Roman" pitchFamily="1" charset="0"/>
              </a:rPr>
              <a:t>Sensory/Comfort rooms  championed by Gayle Bluebird  see </a:t>
            </a:r>
            <a:r>
              <a:rPr lang="en-US" altLang="en-US" sz="2800" smtClean="0">
                <a:latin typeface="Times New Roman" pitchFamily="1" charset="0"/>
                <a:cs typeface="Times New Roman" pitchFamily="1" charset="0"/>
                <a:hlinkClick r:id="rId3"/>
              </a:rPr>
              <a:t>www.bluebirdconsultants.com</a:t>
            </a:r>
            <a:r>
              <a:rPr lang="en-US" altLang="en-US" sz="2800" smtClean="0">
                <a:latin typeface="Times New Roman" pitchFamily="1" charset="0"/>
                <a:cs typeface="Times New Roman" pitchFamily="1" charset="0"/>
              </a:rPr>
              <a:t>	</a:t>
            </a:r>
          </a:p>
          <a:p>
            <a:pPr eaLnBrk="1" hangingPunct="1"/>
            <a:r>
              <a:rPr lang="en-US" altLang="en-US" sz="2800" smtClean="0">
                <a:latin typeface="Times New Roman" pitchFamily="1" charset="0"/>
                <a:cs typeface="Times New Roman" pitchFamily="1" charset="0"/>
              </a:rPr>
              <a:t>Peer support and recovery groups</a:t>
            </a:r>
          </a:p>
          <a:p>
            <a:pPr eaLnBrk="1" hangingPunct="1"/>
            <a:r>
              <a:rPr lang="en-US" altLang="en-US" sz="2800" smtClean="0">
                <a:latin typeface="Times New Roman" pitchFamily="1" charset="0"/>
                <a:cs typeface="Times New Roman" pitchFamily="1" charset="0"/>
              </a:rPr>
              <a:t>Arts </a:t>
            </a:r>
          </a:p>
          <a:p>
            <a:pPr eaLnBrk="1" hangingPunct="1"/>
            <a:r>
              <a:rPr lang="en-US" altLang="en-US" sz="2800" smtClean="0">
                <a:latin typeface="Times New Roman" pitchFamily="1" charset="0"/>
                <a:cs typeface="Times New Roman" pitchFamily="1" charset="0"/>
              </a:rPr>
              <a:t>Alternatives to medical intervention</a:t>
            </a:r>
          </a:p>
          <a:p>
            <a:pPr lvl="1" eaLnBrk="1" hangingPunct="1"/>
            <a:r>
              <a:rPr lang="en-US" altLang="en-US" smtClean="0">
                <a:latin typeface="Times New Roman" pitchFamily="1" charset="0"/>
                <a:cs typeface="Times New Roman" pitchFamily="1" charset="0"/>
              </a:rPr>
              <a:t>Massage, Hot Tub, Reiki, Nutrition, Sensory Tools (OT)</a:t>
            </a:r>
            <a:endParaRPr lang="en-US" altLang="en-US" sz="1800" smtClean="0"/>
          </a:p>
        </p:txBody>
      </p:sp>
      <p:sp>
        <p:nvSpPr>
          <p:cNvPr id="54274" name="Rectangle 2"/>
          <p:cNvSpPr>
            <a:spLocks noGrp="1" noChangeArrowheads="1"/>
          </p:cNvSpPr>
          <p:nvPr>
            <p:ph type="title"/>
          </p:nvPr>
        </p:nvSpPr>
        <p:spPr>
          <a:xfrm>
            <a:off x="762000" y="228600"/>
            <a:ext cx="7772400" cy="1143000"/>
          </a:xfrm>
        </p:spPr>
        <p:txBody>
          <a:bodyPr/>
          <a:lstStyle/>
          <a:p>
            <a:pPr eaLnBrk="1" fontAlgn="auto" hangingPunct="1">
              <a:spcAft>
                <a:spcPts val="0"/>
              </a:spcAft>
              <a:defRPr/>
            </a:pPr>
            <a:r>
              <a:rPr lang="en-US" sz="3600" dirty="0"/>
              <a:t>Peer Support: A Key Role</a:t>
            </a:r>
          </a:p>
        </p:txBody>
      </p:sp>
      <p:sp>
        <p:nvSpPr>
          <p:cNvPr id="17412" name="Slide Number Placeholder 5"/>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fld id="{DF947ED1-60F0-4452-9C64-417F425BDFDF}" type="slidenum">
              <a:rPr lang="en-US" altLang="en-US" sz="1000" smtClean="0"/>
              <a:pPr/>
              <a:t>9</a:t>
            </a:fld>
            <a:endParaRPr lang="en-US" altLang="en-US" sz="1000" smtClean="0"/>
          </a:p>
        </p:txBody>
      </p:sp>
      <p:sp>
        <p:nvSpPr>
          <p:cNvPr id="17413" name="Footer Placeholder 6"/>
          <p:cNvSpPr>
            <a:spLocks noGrp="1"/>
          </p:cNvSpPr>
          <p:nvPr>
            <p:ph type="ftr"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40" tIns="45720" rIns="91440" bIns="45720" numCol="1" anchorCtr="0" compatLnSpc="1">
            <a:prstTxWarp prst="textNoShape">
              <a:avLst/>
            </a:prstTxWarp>
          </a:bodyPr>
          <a:lstStyle>
            <a:lvl1pPr>
              <a:defRPr sz="2400">
                <a:solidFill>
                  <a:schemeClr val="tx1"/>
                </a:solidFill>
                <a:latin typeface="Arial" charset="0"/>
                <a:ea typeface="ＭＳ Ｐゴシック" pitchFamily="1" charset="-128"/>
              </a:defRPr>
            </a:lvl1pPr>
            <a:lvl2pPr marL="742950" indent="-285750">
              <a:defRPr sz="2400">
                <a:solidFill>
                  <a:schemeClr val="tx1"/>
                </a:solidFill>
                <a:latin typeface="Arial" charset="0"/>
                <a:ea typeface="ＭＳ Ｐゴシック" pitchFamily="1" charset="-128"/>
              </a:defRPr>
            </a:lvl2pPr>
            <a:lvl3pPr marL="1143000" indent="-228600">
              <a:defRPr sz="2400">
                <a:solidFill>
                  <a:schemeClr val="tx1"/>
                </a:solidFill>
                <a:latin typeface="Arial" charset="0"/>
                <a:ea typeface="ＭＳ Ｐゴシック" pitchFamily="1" charset="-128"/>
              </a:defRPr>
            </a:lvl3pPr>
            <a:lvl4pPr marL="1600200" indent="-228600">
              <a:defRPr sz="2400">
                <a:solidFill>
                  <a:schemeClr val="tx1"/>
                </a:solidFill>
                <a:latin typeface="Arial" charset="0"/>
                <a:ea typeface="ＭＳ Ｐゴシック" pitchFamily="1" charset="-128"/>
              </a:defRPr>
            </a:lvl4pPr>
            <a:lvl5pPr marL="2057400" indent="-228600">
              <a:defRPr sz="2400">
                <a:solidFill>
                  <a:schemeClr val="tx1"/>
                </a:solidFill>
                <a:latin typeface="Arial" charset="0"/>
                <a:ea typeface="ＭＳ Ｐゴシック" pitchFamily="1" charset="-128"/>
              </a:defRPr>
            </a:lvl5pPr>
            <a:lvl6pPr marL="2514600" indent="-228600" eaLnBrk="0" fontAlgn="base" hangingPunct="0">
              <a:spcBef>
                <a:spcPct val="0"/>
              </a:spcBef>
              <a:spcAft>
                <a:spcPct val="0"/>
              </a:spcAft>
              <a:defRPr sz="2400">
                <a:solidFill>
                  <a:schemeClr val="tx1"/>
                </a:solidFill>
                <a:latin typeface="Arial" charset="0"/>
                <a:ea typeface="ＭＳ Ｐゴシック" pitchFamily="1" charset="-128"/>
              </a:defRPr>
            </a:lvl6pPr>
            <a:lvl7pPr marL="2971800" indent="-228600" eaLnBrk="0" fontAlgn="base" hangingPunct="0">
              <a:spcBef>
                <a:spcPct val="0"/>
              </a:spcBef>
              <a:spcAft>
                <a:spcPct val="0"/>
              </a:spcAft>
              <a:defRPr sz="2400">
                <a:solidFill>
                  <a:schemeClr val="tx1"/>
                </a:solidFill>
                <a:latin typeface="Arial" charset="0"/>
                <a:ea typeface="ＭＳ Ｐゴシック" pitchFamily="1" charset="-128"/>
              </a:defRPr>
            </a:lvl7pPr>
            <a:lvl8pPr marL="3429000" indent="-228600" eaLnBrk="0" fontAlgn="base" hangingPunct="0">
              <a:spcBef>
                <a:spcPct val="0"/>
              </a:spcBef>
              <a:spcAft>
                <a:spcPct val="0"/>
              </a:spcAft>
              <a:defRPr sz="2400">
                <a:solidFill>
                  <a:schemeClr val="tx1"/>
                </a:solidFill>
                <a:latin typeface="Arial" charset="0"/>
                <a:ea typeface="ＭＳ Ｐゴシック" pitchFamily="1" charset="-128"/>
              </a:defRPr>
            </a:lvl8pPr>
            <a:lvl9pPr marL="3886200" indent="-228600" eaLnBrk="0" fontAlgn="base" hangingPunct="0">
              <a:spcBef>
                <a:spcPct val="0"/>
              </a:spcBef>
              <a:spcAft>
                <a:spcPct val="0"/>
              </a:spcAft>
              <a:defRPr sz="2400">
                <a:solidFill>
                  <a:schemeClr val="tx1"/>
                </a:solidFill>
                <a:latin typeface="Arial" charset="0"/>
                <a:ea typeface="ＭＳ Ｐゴシック" pitchFamily="1" charset="-128"/>
              </a:defRPr>
            </a:lvl9pPr>
          </a:lstStyle>
          <a:p>
            <a:r>
              <a:rPr lang="en-US" altLang="en-US" sz="1000" smtClean="0"/>
              <a:t>vision for 2015</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1361</TotalTime>
  <Words>3341</Words>
  <Application>Microsoft Office PowerPoint</Application>
  <PresentationFormat>On-screen Show (4:3)</PresentationFormat>
  <Paragraphs>513</Paragraphs>
  <Slides>42</Slides>
  <Notes>27</Notes>
  <HiddenSlides>0</HiddenSlides>
  <MMClips>0</MMClips>
  <ScaleCrop>false</ScaleCrop>
  <HeadingPairs>
    <vt:vector size="4" baseType="variant">
      <vt:variant>
        <vt:lpstr>Theme</vt:lpstr>
      </vt:variant>
      <vt:variant>
        <vt:i4>1</vt:i4>
      </vt:variant>
      <vt:variant>
        <vt:lpstr>Slide Titles</vt:lpstr>
      </vt:variant>
      <vt:variant>
        <vt:i4>42</vt:i4>
      </vt:variant>
    </vt:vector>
  </HeadingPairs>
  <TitlesOfParts>
    <vt:vector size="43" baseType="lpstr">
      <vt:lpstr>Concourse</vt:lpstr>
      <vt:lpstr>      Peer Debriefing and Elimination of Restraint and Seclusion in In-patient and Crisis Settings and Implications for Systemic Change  Presenters:  Howard D. Trachtman, BS, CPS, CPRP Holly Dixon, LCSW               </vt:lpstr>
      <vt:lpstr>Howard Trachtman</vt:lpstr>
      <vt:lpstr>Howard’s personal experience with restraint and seclusion</vt:lpstr>
      <vt:lpstr>What Is Seclusion and Restraint?</vt:lpstr>
      <vt:lpstr>What Are the Dangers of Seclusion and Restraint?</vt:lpstr>
      <vt:lpstr>The Dangers of Seclusion and Restraint</vt:lpstr>
      <vt:lpstr>Current Systemic Work Regarding Seclusion and Restraint</vt:lpstr>
      <vt:lpstr>Current Systemic Work Regarding Seclusion and Restraint</vt:lpstr>
      <vt:lpstr>Peer Support: A Key Role</vt:lpstr>
      <vt:lpstr>Emergency Department</vt:lpstr>
      <vt:lpstr>Inpatient Peer Support</vt:lpstr>
      <vt:lpstr>Inpatient Peer Support Examples</vt:lpstr>
      <vt:lpstr>Program Start-up</vt:lpstr>
      <vt:lpstr>Inpatient Peer Support Role</vt:lpstr>
      <vt:lpstr>Peer Support Duties</vt:lpstr>
      <vt:lpstr>Peer Support Duties</vt:lpstr>
      <vt:lpstr>Crisis Prevention and Intervention</vt:lpstr>
      <vt:lpstr>Comfort/Welcome Kits</vt:lpstr>
      <vt:lpstr>Client Involvement in Quality Improvement</vt:lpstr>
      <vt:lpstr>Human Rights Committee</vt:lpstr>
      <vt:lpstr>Program Challenges</vt:lpstr>
      <vt:lpstr>Impact On Clients</vt:lpstr>
      <vt:lpstr>Impact On Staff</vt:lpstr>
      <vt:lpstr>Impact On Peer Specialists</vt:lpstr>
      <vt:lpstr>Now and Then</vt:lpstr>
      <vt:lpstr>SIX CORE STRATEGIES</vt:lpstr>
      <vt:lpstr>1. Leadership toward Organizational Change</vt:lpstr>
      <vt:lpstr>2. Use of Data to Inform Practice</vt:lpstr>
      <vt:lpstr>3. Workforce Development </vt:lpstr>
      <vt:lpstr>4. Use of S/R Prevention Tools</vt:lpstr>
      <vt:lpstr>5. Consumer Roles in Inpatient Settings</vt:lpstr>
      <vt:lpstr>6. Debriefing Techniques</vt:lpstr>
      <vt:lpstr>LETHAL CONSEQUENCES OF RESTRAINTS</vt:lpstr>
      <vt:lpstr>Experiences of People Who Have Been Placed in Seclusion and/or Restraint</vt:lpstr>
      <vt:lpstr>Personal Stories</vt:lpstr>
      <vt:lpstr>Personal Stories</vt:lpstr>
      <vt:lpstr>Personal Stories</vt:lpstr>
      <vt:lpstr>PRTF</vt:lpstr>
      <vt:lpstr>PRTF (Continued)</vt:lpstr>
      <vt:lpstr>NATIONAL DISABILITY RIGHTS ORGANIZATION</vt:lpstr>
      <vt:lpstr>KEEPING ALL STUDENTS SAFE ACT</vt:lpstr>
      <vt:lpstr>Contact Information</vt:lpstr>
    </vt:vector>
  </TitlesOfParts>
  <Company>獫票楧栮捯洀鉭曮㞱Û뜰⠲쎔딁烊皭〼፥ᙼ䕸忤઱</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Seclusion and Restraints</dc:title>
  <dc:creator>乩歫椠䱡畳椀㸲㻸ꔿ㌋䬮ꍰ䞮誀圇짗꾬钒붤鏊꣊㥊揤鞁</dc:creator>
  <cp:lastModifiedBy>Holly</cp:lastModifiedBy>
  <cp:revision>32</cp:revision>
  <cp:lastPrinted>2012-10-11T09:11:01Z</cp:lastPrinted>
  <dcterms:created xsi:type="dcterms:W3CDTF">2012-10-06T17:12:48Z</dcterms:created>
  <dcterms:modified xsi:type="dcterms:W3CDTF">2013-12-05T18:59:17Z</dcterms:modified>
</cp:coreProperties>
</file>